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solidFill>
                  <a:srgbClr val="D1EAEE"/>
                </a:solidFill>
              </a:defRPr>
            </a:lvl1pPr>
          </a:lstStyle>
          <a:p>
            <a:fld id="{449F2218-849E-4397-A974-3A53E928FF2A}" type="datetime1">
              <a:rPr lang="es-ES" altLang="es-ES"/>
              <a:pPr/>
              <a:t>28/04/2016</a:t>
            </a:fld>
            <a:endParaRPr lang="es-ES" altLang="es-ES"/>
          </a:p>
        </p:txBody>
      </p:sp>
      <p:sp>
        <p:nvSpPr>
          <p:cNvPr id="5" name="18 Marcador de pie de página"/>
          <p:cNvSpPr>
            <a:spLocks noGrp="1"/>
          </p:cNvSpPr>
          <p:nvPr>
            <p:ph type="ftr" sz="quarter" idx="11"/>
          </p:nvPr>
        </p:nvSpPr>
        <p:spPr/>
        <p:txBody>
          <a:bodyPr/>
          <a:lstStyle>
            <a:lvl1pPr>
              <a:defRPr>
                <a:solidFill>
                  <a:srgbClr val="D1EAEE"/>
                </a:solidFill>
              </a:defRPr>
            </a:lvl1pPr>
          </a:lstStyle>
          <a:p>
            <a:pPr>
              <a:defRPr/>
            </a:pPr>
            <a:endParaRPr lang="es-ES_tradnl"/>
          </a:p>
        </p:txBody>
      </p:sp>
      <p:sp>
        <p:nvSpPr>
          <p:cNvPr id="6" name="26 Marcador de número de diapositiva"/>
          <p:cNvSpPr>
            <a:spLocks noGrp="1"/>
          </p:cNvSpPr>
          <p:nvPr>
            <p:ph type="sldNum" sz="quarter" idx="12"/>
          </p:nvPr>
        </p:nvSpPr>
        <p:spPr/>
        <p:txBody>
          <a:bodyPr/>
          <a:lstStyle>
            <a:lvl1pPr>
              <a:defRPr>
                <a:solidFill>
                  <a:srgbClr val="D1EAEE"/>
                </a:solidFill>
              </a:defRPr>
            </a:lvl1pPr>
          </a:lstStyle>
          <a:p>
            <a:fld id="{6BFFDC86-E79D-4DAB-B5D3-791FB3B260FB}" type="slidenum">
              <a:rPr lang="es-ES" altLang="es-ES"/>
              <a:pPr/>
              <a:t>‹Nº›</a:t>
            </a:fld>
            <a:endParaRPr lang="es-ES" altLang="es-ES"/>
          </a:p>
        </p:txBody>
      </p:sp>
    </p:spTree>
    <p:extLst>
      <p:ext uri="{BB962C8B-B14F-4D97-AF65-F5344CB8AC3E}">
        <p14:creationId xmlns:p14="http://schemas.microsoft.com/office/powerpoint/2010/main" val="35987403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fld id="{55446920-30B6-4012-A8CB-5D31D2608CBC}" type="datetime1">
              <a:rPr lang="es-ES" altLang="es-ES"/>
              <a:pPr/>
              <a:t>28/04/2016</a:t>
            </a:fld>
            <a:endParaRPr lang="es-ES" altLang="es-ES"/>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fld id="{40A80CDF-D7E3-47C7-9EC5-1DD74BF1C4CD}" type="slidenum">
              <a:rPr lang="es-ES" altLang="es-ES"/>
              <a:pPr/>
              <a:t>‹Nº›</a:t>
            </a:fld>
            <a:endParaRPr lang="es-ES" altLang="es-ES"/>
          </a:p>
        </p:txBody>
      </p:sp>
    </p:spTree>
    <p:extLst>
      <p:ext uri="{BB962C8B-B14F-4D97-AF65-F5344CB8AC3E}">
        <p14:creationId xmlns:p14="http://schemas.microsoft.com/office/powerpoint/2010/main" val="3850514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fld id="{F75ED5DA-B1D5-43EF-9077-FE12A3BD3194}" type="datetime1">
              <a:rPr lang="es-ES" altLang="es-ES"/>
              <a:pPr/>
              <a:t>28/04/2016</a:t>
            </a:fld>
            <a:endParaRPr lang="es-ES" altLang="es-ES"/>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fld id="{83325699-E710-4780-A76A-5D7EB872FB19}" type="slidenum">
              <a:rPr lang="es-ES" altLang="es-ES"/>
              <a:pPr/>
              <a:t>‹Nº›</a:t>
            </a:fld>
            <a:endParaRPr lang="es-ES" altLang="es-ES"/>
          </a:p>
        </p:txBody>
      </p:sp>
    </p:spTree>
    <p:extLst>
      <p:ext uri="{BB962C8B-B14F-4D97-AF65-F5344CB8AC3E}">
        <p14:creationId xmlns:p14="http://schemas.microsoft.com/office/powerpoint/2010/main" val="154415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fld id="{FC4FAB94-3148-4680-9CFD-D32DB2A363FA}" type="datetime1">
              <a:rPr lang="es-ES" altLang="es-ES"/>
              <a:pPr/>
              <a:t>28/04/2016</a:t>
            </a:fld>
            <a:endParaRPr lang="es-ES" altLang="es-ES"/>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fld id="{BFCFBBFB-B277-4CAF-B2F2-B1E9170C5394}" type="slidenum">
              <a:rPr lang="es-ES" altLang="es-ES"/>
              <a:pPr/>
              <a:t>‹Nº›</a:t>
            </a:fld>
            <a:endParaRPr lang="es-ES" altLang="es-ES"/>
          </a:p>
        </p:txBody>
      </p:sp>
    </p:spTree>
    <p:extLst>
      <p:ext uri="{BB962C8B-B14F-4D97-AF65-F5344CB8AC3E}">
        <p14:creationId xmlns:p14="http://schemas.microsoft.com/office/powerpoint/2010/main" val="55646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solidFill>
                  <a:srgbClr val="D1EAEE"/>
                </a:solidFill>
              </a:defRPr>
            </a:lvl1pPr>
          </a:lstStyle>
          <a:p>
            <a:fld id="{2FF2D1D4-9A50-4FA4-8DA9-7B7B3993BB86}" type="datetime1">
              <a:rPr lang="es-ES" altLang="es-ES"/>
              <a:pPr/>
              <a:t>28/04/2016</a:t>
            </a:fld>
            <a:endParaRPr lang="es-ES" altLang="es-ES"/>
          </a:p>
        </p:txBody>
      </p:sp>
      <p:sp>
        <p:nvSpPr>
          <p:cNvPr id="5" name="4 Marcador de pie de página"/>
          <p:cNvSpPr>
            <a:spLocks noGrp="1"/>
          </p:cNvSpPr>
          <p:nvPr>
            <p:ph type="ftr" sz="quarter" idx="11"/>
          </p:nvPr>
        </p:nvSpPr>
        <p:spPr/>
        <p:txBody>
          <a:bodyPr/>
          <a:lstStyle>
            <a:lvl1pPr>
              <a:defRPr>
                <a:solidFill>
                  <a:srgbClr val="D1EAEE"/>
                </a:solidFill>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solidFill>
                  <a:srgbClr val="D1EAEE"/>
                </a:solidFill>
              </a:defRPr>
            </a:lvl1pPr>
          </a:lstStyle>
          <a:p>
            <a:fld id="{F054F2B5-A1C1-406D-96C2-CA0FA3586CC2}" type="slidenum">
              <a:rPr lang="es-ES" altLang="es-ES"/>
              <a:pPr/>
              <a:t>‹Nº›</a:t>
            </a:fld>
            <a:endParaRPr lang="es-ES" altLang="es-ES"/>
          </a:p>
        </p:txBody>
      </p:sp>
    </p:spTree>
    <p:extLst>
      <p:ext uri="{BB962C8B-B14F-4D97-AF65-F5344CB8AC3E}">
        <p14:creationId xmlns:p14="http://schemas.microsoft.com/office/powerpoint/2010/main" val="411987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fld id="{854880E8-33D8-4930-8FB3-D2EB495C4315}" type="datetime1">
              <a:rPr lang="es-ES" altLang="es-ES"/>
              <a:pPr/>
              <a:t>28/04/2016</a:t>
            </a:fld>
            <a:endParaRPr lang="es-ES" altLang="es-ES"/>
          </a:p>
        </p:txBody>
      </p:sp>
      <p:sp>
        <p:nvSpPr>
          <p:cNvPr id="6" name="21 Marcador de pie de página"/>
          <p:cNvSpPr>
            <a:spLocks noGrp="1"/>
          </p:cNvSpPr>
          <p:nvPr>
            <p:ph type="ftr" sz="quarter" idx="11"/>
          </p:nvPr>
        </p:nvSpPr>
        <p:spPr/>
        <p:txBody>
          <a:bodyPr/>
          <a:lstStyle>
            <a:lvl1pPr>
              <a:defRPr/>
            </a:lvl1pPr>
          </a:lstStyle>
          <a:p>
            <a:pPr>
              <a:defRPr/>
            </a:pPr>
            <a:endParaRPr lang="es-ES_tradnl"/>
          </a:p>
        </p:txBody>
      </p:sp>
      <p:sp>
        <p:nvSpPr>
          <p:cNvPr id="7" name="17 Marcador de número de diapositiva"/>
          <p:cNvSpPr>
            <a:spLocks noGrp="1"/>
          </p:cNvSpPr>
          <p:nvPr>
            <p:ph type="sldNum" sz="quarter" idx="12"/>
          </p:nvPr>
        </p:nvSpPr>
        <p:spPr/>
        <p:txBody>
          <a:bodyPr/>
          <a:lstStyle>
            <a:lvl1pPr>
              <a:defRPr/>
            </a:lvl1pPr>
          </a:lstStyle>
          <a:p>
            <a:fld id="{EC1237E6-0855-486E-9983-8D87FD674E42}" type="slidenum">
              <a:rPr lang="es-ES" altLang="es-ES"/>
              <a:pPr/>
              <a:t>‹Nº›</a:t>
            </a:fld>
            <a:endParaRPr lang="es-ES" altLang="es-ES"/>
          </a:p>
        </p:txBody>
      </p:sp>
    </p:spTree>
    <p:extLst>
      <p:ext uri="{BB962C8B-B14F-4D97-AF65-F5344CB8AC3E}">
        <p14:creationId xmlns:p14="http://schemas.microsoft.com/office/powerpoint/2010/main" val="112713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fld id="{5F2C3EC9-CBD3-403B-9BA8-46E7B475CF62}" type="datetime1">
              <a:rPr lang="es-ES" altLang="es-ES"/>
              <a:pPr/>
              <a:t>28/04/2016</a:t>
            </a:fld>
            <a:endParaRPr lang="es-ES" altLang="es-ES"/>
          </a:p>
        </p:txBody>
      </p:sp>
      <p:sp>
        <p:nvSpPr>
          <p:cNvPr id="8" name="21 Marcador de pie de página"/>
          <p:cNvSpPr>
            <a:spLocks noGrp="1"/>
          </p:cNvSpPr>
          <p:nvPr>
            <p:ph type="ftr" sz="quarter" idx="11"/>
          </p:nvPr>
        </p:nvSpPr>
        <p:spPr/>
        <p:txBody>
          <a:bodyPr/>
          <a:lstStyle>
            <a:lvl1pPr>
              <a:defRPr/>
            </a:lvl1pPr>
          </a:lstStyle>
          <a:p>
            <a:pPr>
              <a:defRPr/>
            </a:pPr>
            <a:endParaRPr lang="es-ES_tradnl"/>
          </a:p>
        </p:txBody>
      </p:sp>
      <p:sp>
        <p:nvSpPr>
          <p:cNvPr id="9" name="17 Marcador de número de diapositiva"/>
          <p:cNvSpPr>
            <a:spLocks noGrp="1"/>
          </p:cNvSpPr>
          <p:nvPr>
            <p:ph type="sldNum" sz="quarter" idx="12"/>
          </p:nvPr>
        </p:nvSpPr>
        <p:spPr/>
        <p:txBody>
          <a:bodyPr/>
          <a:lstStyle>
            <a:lvl1pPr>
              <a:defRPr/>
            </a:lvl1pPr>
          </a:lstStyle>
          <a:p>
            <a:fld id="{8CF9836F-201E-4004-B386-9532AC170AF2}" type="slidenum">
              <a:rPr lang="es-ES" altLang="es-ES"/>
              <a:pPr/>
              <a:t>‹Nº›</a:t>
            </a:fld>
            <a:endParaRPr lang="es-ES" altLang="es-ES"/>
          </a:p>
        </p:txBody>
      </p:sp>
    </p:spTree>
    <p:extLst>
      <p:ext uri="{BB962C8B-B14F-4D97-AF65-F5344CB8AC3E}">
        <p14:creationId xmlns:p14="http://schemas.microsoft.com/office/powerpoint/2010/main" val="120560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fld id="{7B78A9E1-999C-4DE3-BABF-44B2CB26A28F}" type="datetime1">
              <a:rPr lang="es-ES" altLang="es-ES"/>
              <a:pPr/>
              <a:t>28/04/2016</a:t>
            </a:fld>
            <a:endParaRPr lang="es-ES" altLang="es-ES"/>
          </a:p>
        </p:txBody>
      </p:sp>
      <p:sp>
        <p:nvSpPr>
          <p:cNvPr id="4" name="21 Marcador de pie de página"/>
          <p:cNvSpPr>
            <a:spLocks noGrp="1"/>
          </p:cNvSpPr>
          <p:nvPr>
            <p:ph type="ftr" sz="quarter" idx="11"/>
          </p:nvPr>
        </p:nvSpPr>
        <p:spPr/>
        <p:txBody>
          <a:bodyPr/>
          <a:lstStyle>
            <a:lvl1pPr>
              <a:defRPr/>
            </a:lvl1pPr>
          </a:lstStyle>
          <a:p>
            <a:pPr>
              <a:defRPr/>
            </a:pPr>
            <a:endParaRPr lang="es-ES_tradnl"/>
          </a:p>
        </p:txBody>
      </p:sp>
      <p:sp>
        <p:nvSpPr>
          <p:cNvPr id="5" name="17 Marcador de número de diapositiva"/>
          <p:cNvSpPr>
            <a:spLocks noGrp="1"/>
          </p:cNvSpPr>
          <p:nvPr>
            <p:ph type="sldNum" sz="quarter" idx="12"/>
          </p:nvPr>
        </p:nvSpPr>
        <p:spPr/>
        <p:txBody>
          <a:bodyPr/>
          <a:lstStyle>
            <a:lvl1pPr>
              <a:defRPr/>
            </a:lvl1pPr>
          </a:lstStyle>
          <a:p>
            <a:fld id="{F433804B-A89B-45C4-9705-DE191A667659}" type="slidenum">
              <a:rPr lang="es-ES" altLang="es-ES"/>
              <a:pPr/>
              <a:t>‹Nº›</a:t>
            </a:fld>
            <a:endParaRPr lang="es-ES" altLang="es-ES"/>
          </a:p>
        </p:txBody>
      </p:sp>
    </p:spTree>
    <p:extLst>
      <p:ext uri="{BB962C8B-B14F-4D97-AF65-F5344CB8AC3E}">
        <p14:creationId xmlns:p14="http://schemas.microsoft.com/office/powerpoint/2010/main" val="3548749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fld id="{ACC07AF7-C629-4F44-BF2E-59139691C7AE}" type="datetime1">
              <a:rPr lang="es-ES" altLang="es-ES"/>
              <a:pPr/>
              <a:t>28/04/2016</a:t>
            </a:fld>
            <a:endParaRPr lang="es-ES" altLang="es-ES"/>
          </a:p>
        </p:txBody>
      </p:sp>
      <p:sp>
        <p:nvSpPr>
          <p:cNvPr id="3" name="21 Marcador de pie de página"/>
          <p:cNvSpPr>
            <a:spLocks noGrp="1"/>
          </p:cNvSpPr>
          <p:nvPr>
            <p:ph type="ftr" sz="quarter" idx="11"/>
          </p:nvPr>
        </p:nvSpPr>
        <p:spPr/>
        <p:txBody>
          <a:bodyPr/>
          <a:lstStyle>
            <a:lvl1pPr>
              <a:defRPr/>
            </a:lvl1pPr>
          </a:lstStyle>
          <a:p>
            <a:pPr>
              <a:defRPr/>
            </a:pPr>
            <a:endParaRPr lang="es-ES_tradnl"/>
          </a:p>
        </p:txBody>
      </p:sp>
      <p:sp>
        <p:nvSpPr>
          <p:cNvPr id="4" name="17 Marcador de número de diapositiva"/>
          <p:cNvSpPr>
            <a:spLocks noGrp="1"/>
          </p:cNvSpPr>
          <p:nvPr>
            <p:ph type="sldNum" sz="quarter" idx="12"/>
          </p:nvPr>
        </p:nvSpPr>
        <p:spPr/>
        <p:txBody>
          <a:bodyPr/>
          <a:lstStyle>
            <a:lvl1pPr>
              <a:defRPr/>
            </a:lvl1pPr>
          </a:lstStyle>
          <a:p>
            <a:fld id="{38772AFB-90E4-4206-8F13-A6ABDA476610}" type="slidenum">
              <a:rPr lang="es-ES" altLang="es-ES"/>
              <a:pPr/>
              <a:t>‹Nº›</a:t>
            </a:fld>
            <a:endParaRPr lang="es-ES" altLang="es-ES"/>
          </a:p>
        </p:txBody>
      </p:sp>
    </p:spTree>
    <p:extLst>
      <p:ext uri="{BB962C8B-B14F-4D97-AF65-F5344CB8AC3E}">
        <p14:creationId xmlns:p14="http://schemas.microsoft.com/office/powerpoint/2010/main" val="252762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fld id="{956CB8DC-FE9F-4341-9922-0AA1B0FE1322}" type="datetime1">
              <a:rPr lang="es-ES" altLang="es-ES"/>
              <a:pPr/>
              <a:t>28/04/2016</a:t>
            </a:fld>
            <a:endParaRPr lang="es-ES" altLang="es-ES"/>
          </a:p>
        </p:txBody>
      </p:sp>
      <p:sp>
        <p:nvSpPr>
          <p:cNvPr id="6" name="21 Marcador de pie de página"/>
          <p:cNvSpPr>
            <a:spLocks noGrp="1"/>
          </p:cNvSpPr>
          <p:nvPr>
            <p:ph type="ftr" sz="quarter" idx="11"/>
          </p:nvPr>
        </p:nvSpPr>
        <p:spPr/>
        <p:txBody>
          <a:bodyPr/>
          <a:lstStyle>
            <a:lvl1pPr>
              <a:defRPr/>
            </a:lvl1pPr>
          </a:lstStyle>
          <a:p>
            <a:pPr>
              <a:defRPr/>
            </a:pPr>
            <a:endParaRPr lang="es-ES_tradnl"/>
          </a:p>
        </p:txBody>
      </p:sp>
      <p:sp>
        <p:nvSpPr>
          <p:cNvPr id="7" name="17 Marcador de número de diapositiva"/>
          <p:cNvSpPr>
            <a:spLocks noGrp="1"/>
          </p:cNvSpPr>
          <p:nvPr>
            <p:ph type="sldNum" sz="quarter" idx="12"/>
          </p:nvPr>
        </p:nvSpPr>
        <p:spPr/>
        <p:txBody>
          <a:bodyPr/>
          <a:lstStyle>
            <a:lvl1pPr>
              <a:defRPr/>
            </a:lvl1pPr>
          </a:lstStyle>
          <a:p>
            <a:fld id="{BEA82112-B170-4EB3-95AB-BD2B9015BA00}" type="slidenum">
              <a:rPr lang="es-ES" altLang="es-ES"/>
              <a:pPr/>
              <a:t>‹Nº›</a:t>
            </a:fld>
            <a:endParaRPr lang="es-ES" altLang="es-ES"/>
          </a:p>
        </p:txBody>
      </p:sp>
    </p:spTree>
    <p:extLst>
      <p:ext uri="{BB962C8B-B14F-4D97-AF65-F5344CB8AC3E}">
        <p14:creationId xmlns:p14="http://schemas.microsoft.com/office/powerpoint/2010/main" val="227474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3 Recortar y redondear rectángulo de esquina sencilla"/>
          <p:cNvSpPr>
            <a:spLocks noChangeArrowheads="1"/>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a:solidFill>
              <a:srgbClr val="C0C0C0"/>
            </a:solidFill>
            <a:miter lim="800000"/>
            <a:headEnd/>
            <a:tailEnd/>
          </a:ln>
          <a:effectLst>
            <a:outerShdw blurRad="63500" dist="38500" dir="7500041" sx="98500" sy="100079" kx="99984" algn="tl" rotWithShape="0">
              <a:srgbClr val="000000">
                <a:alpha val="25000"/>
              </a:srgbClr>
            </a:outerShdw>
          </a:effectLst>
        </p:spPr>
        <p:txBody>
          <a:bodyPr anchor="ctr"/>
          <a:lstStyle/>
          <a:p>
            <a:endParaRPr lang="es-ES"/>
          </a:p>
        </p:txBody>
      </p:sp>
      <p:sp>
        <p:nvSpPr>
          <p:cNvPr id="6" name="14 Triángulo rectángulo"/>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a:defRPr/>
            </a:pPr>
            <a:endParaRPr lang="en-US" sz="1800">
              <a:solidFill>
                <a:srgbClr val="FFFFFF"/>
              </a:solidFill>
              <a:latin typeface="Constantia" charset="0"/>
              <a:ea typeface="ＭＳ Ｐゴシック" charset="0"/>
              <a:cs typeface="ＭＳ Ｐゴシック" charset="0"/>
            </a:endParaRPr>
          </a:p>
        </p:txBody>
      </p:sp>
      <p:sp>
        <p:nvSpPr>
          <p:cNvPr id="7" name="15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Constantia" charset="0"/>
              <a:ea typeface="ＭＳ Ｐゴシック" charset="0"/>
              <a:cs typeface="ＭＳ Ｐゴシック" charset="0"/>
            </a:endParaRPr>
          </a:p>
        </p:txBody>
      </p:sp>
      <p:sp>
        <p:nvSpPr>
          <p:cNvPr id="8" name="16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Constantia" charset="0"/>
              <a:ea typeface="ＭＳ Ｐゴシック" charset="0"/>
              <a:cs typeface="ＭＳ Ｐゴシック" charset="0"/>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fld id="{8F383C57-0EC3-4D3F-B9F1-058165DBCBF9}" type="datetime1">
              <a:rPr lang="es-ES" altLang="es-ES"/>
              <a:pPr/>
              <a:t>28/04/2016</a:t>
            </a:fld>
            <a:endParaRPr lang="es-ES" altLang="es-ES"/>
          </a:p>
        </p:txBody>
      </p:sp>
      <p:sp>
        <p:nvSpPr>
          <p:cNvPr id="10" name="5 Marcador de pie de página"/>
          <p:cNvSpPr>
            <a:spLocks noGrp="1"/>
          </p:cNvSpPr>
          <p:nvPr>
            <p:ph type="ftr" sz="quarter" idx="11"/>
          </p:nvPr>
        </p:nvSpPr>
        <p:spPr/>
        <p:txBody>
          <a:bodyPr/>
          <a:lstStyle>
            <a:lvl1pPr>
              <a:defRPr/>
            </a:lvl1pPr>
          </a:lstStyle>
          <a:p>
            <a:pPr>
              <a:defRPr/>
            </a:pPr>
            <a:endParaRPr lang="es-ES_tradnl"/>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fld id="{A57305E9-1F84-44FA-A895-76C7FC6D5D92}" type="slidenum">
              <a:rPr lang="es-ES" altLang="es-ES"/>
              <a:pPr/>
              <a:t>‹Nº›</a:t>
            </a:fld>
            <a:endParaRPr lang="es-ES" altLang="es-ES"/>
          </a:p>
        </p:txBody>
      </p:sp>
    </p:spTree>
    <p:extLst>
      <p:ext uri="{BB962C8B-B14F-4D97-AF65-F5344CB8AC3E}">
        <p14:creationId xmlns:p14="http://schemas.microsoft.com/office/powerpoint/2010/main" val="370163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Constantia" charset="0"/>
              <a:ea typeface="ＭＳ Ｐゴシック" charset="0"/>
              <a:cs typeface="ＭＳ Ｐゴシック" charset="0"/>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Constantia" charset="0"/>
              <a:ea typeface="ＭＳ Ｐゴシック" charset="0"/>
              <a:cs typeface="ＭＳ Ｐゴシック" charset="0"/>
            </a:endParaRPr>
          </a:p>
        </p:txBody>
      </p:sp>
      <p:sp>
        <p:nvSpPr>
          <p:cNvPr id="1028" name="8 Marcador de título"/>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s-ES" altLang="es-ES" smtClean="0"/>
              <a:t>Haga clic para modificar el estilo de título del patrón</a:t>
            </a:r>
            <a:endParaRPr lang="en-US" altLang="es-ES" smtClean="0"/>
          </a:p>
        </p:txBody>
      </p:sp>
      <p:sp>
        <p:nvSpPr>
          <p:cNvPr id="1029" name="29 Marcador de texto"/>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n-US" altLang="es-E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anose="02030602050306030303" pitchFamily="18" charset="0"/>
              </a:defRPr>
            </a:lvl1pPr>
          </a:lstStyle>
          <a:p>
            <a:fld id="{3094B42F-4DDD-4D29-BE02-A16E2EA20C67}" type="datetime1">
              <a:rPr lang="es-ES" altLang="es-ES"/>
              <a:pPr/>
              <a:t>28/04/2016</a:t>
            </a:fld>
            <a:endParaRPr lang="es-ES" alt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charset="0"/>
                <a:ea typeface="ＭＳ Ｐゴシック" charset="0"/>
                <a:cs typeface="ＭＳ Ｐゴシック" charset="0"/>
              </a:defRPr>
            </a:lvl1pPr>
          </a:lstStyle>
          <a:p>
            <a:pPr>
              <a:defRPr/>
            </a:pPr>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EEB18EC1-F1F0-419E-91EE-7307E6DF3D49}" type="slidenum">
              <a:rPr lang="es-ES" altLang="es-ES"/>
              <a:pPr/>
              <a:t>‹Nº›</a:t>
            </a:fld>
            <a:endParaRPr lang="es-ES" altLang="es-E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800">
                <a:latin typeface="Constantia" charset="0"/>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800">
                <a:latin typeface="Constantia" charset="0"/>
              </a:endParaRPr>
            </a:p>
          </p:txBody>
        </p:sp>
      </p:grpSp>
    </p:spTree>
  </p:cSld>
  <p:clrMap bg1="lt1" tx1="dk1" bg2="lt2" tx2="dk2" accent1="accent1" accent2="accent2" accent3="accent3" accent4="accent4" accent5="accent5" accent6="accent6" hlink="hlink" folHlink="folHlink"/>
  <p:sldLayoutIdLst>
    <p:sldLayoutId id="2147483723" r:id="rId1"/>
    <p:sldLayoutId id="2147483715" r:id="rId2"/>
    <p:sldLayoutId id="2147483724" r:id="rId3"/>
    <p:sldLayoutId id="2147483716" r:id="rId4"/>
    <p:sldLayoutId id="2147483717" r:id="rId5"/>
    <p:sldLayoutId id="2147483718" r:id="rId6"/>
    <p:sldLayoutId id="2147483719" r:id="rId7"/>
    <p:sldLayoutId id="2147483720" r:id="rId8"/>
    <p:sldLayoutId id="2147483725" r:id="rId9"/>
    <p:sldLayoutId id="2147483721" r:id="rId10"/>
    <p:sldLayoutId id="2147483722" r:id="rId11"/>
  </p:sldLayoutIdLst>
  <p:txStyles>
    <p:titleStyle>
      <a:lvl1pPr algn="l" rtl="0" eaLnBrk="0" fontAlgn="base" hangingPunct="0">
        <a:spcBef>
          <a:spcPct val="0"/>
        </a:spcBef>
        <a:spcAft>
          <a:spcPct val="0"/>
        </a:spcAft>
        <a:defRPr sz="5000" kern="12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5000">
          <a:solidFill>
            <a:schemeClr val="tx2"/>
          </a:solidFill>
          <a:latin typeface="Calibri" pitchFamily="-112" charset="0"/>
          <a:ea typeface="MS PGothic" panose="020B0600070205080204" pitchFamily="34" charset="-128"/>
          <a:cs typeface="ＭＳ Ｐゴシック" charset="0"/>
        </a:defRPr>
      </a:lvl2pPr>
      <a:lvl3pPr algn="l" rtl="0" eaLnBrk="0" fontAlgn="base" hangingPunct="0">
        <a:spcBef>
          <a:spcPct val="0"/>
        </a:spcBef>
        <a:spcAft>
          <a:spcPct val="0"/>
        </a:spcAft>
        <a:defRPr sz="5000">
          <a:solidFill>
            <a:schemeClr val="tx2"/>
          </a:solidFill>
          <a:latin typeface="Calibri" pitchFamily="-112" charset="0"/>
          <a:ea typeface="MS PGothic" panose="020B0600070205080204" pitchFamily="34" charset="-128"/>
          <a:cs typeface="ＭＳ Ｐゴシック" charset="0"/>
        </a:defRPr>
      </a:lvl3pPr>
      <a:lvl4pPr algn="l" rtl="0" eaLnBrk="0" fontAlgn="base" hangingPunct="0">
        <a:spcBef>
          <a:spcPct val="0"/>
        </a:spcBef>
        <a:spcAft>
          <a:spcPct val="0"/>
        </a:spcAft>
        <a:defRPr sz="5000">
          <a:solidFill>
            <a:schemeClr val="tx2"/>
          </a:solidFill>
          <a:latin typeface="Calibri" pitchFamily="-112" charset="0"/>
          <a:ea typeface="MS PGothic" panose="020B0600070205080204" pitchFamily="34" charset="-128"/>
          <a:cs typeface="ＭＳ Ｐゴシック" charset="0"/>
        </a:defRPr>
      </a:lvl4pPr>
      <a:lvl5pPr algn="l" rtl="0" eaLnBrk="0" fontAlgn="base" hangingPunct="0">
        <a:spcBef>
          <a:spcPct val="0"/>
        </a:spcBef>
        <a:spcAft>
          <a:spcPct val="0"/>
        </a:spcAft>
        <a:defRPr sz="5000">
          <a:solidFill>
            <a:schemeClr val="tx2"/>
          </a:solidFill>
          <a:latin typeface="Calibri" pitchFamily="-112" charset="0"/>
          <a:ea typeface="MS PGothic" panose="020B0600070205080204" pitchFamily="34" charset="-128"/>
          <a:cs typeface="ＭＳ Ｐゴシック" charset="0"/>
        </a:defRPr>
      </a:lvl5pPr>
      <a:lvl6pPr marL="457200" algn="l" rtl="0" fontAlgn="base">
        <a:spcBef>
          <a:spcPct val="0"/>
        </a:spcBef>
        <a:spcAft>
          <a:spcPct val="0"/>
        </a:spcAft>
        <a:defRPr sz="5000">
          <a:solidFill>
            <a:schemeClr val="tx2"/>
          </a:solidFill>
          <a:latin typeface="Calibri" pitchFamily="-112" charset="0"/>
        </a:defRPr>
      </a:lvl6pPr>
      <a:lvl7pPr marL="914400" algn="l" rtl="0" fontAlgn="base">
        <a:spcBef>
          <a:spcPct val="0"/>
        </a:spcBef>
        <a:spcAft>
          <a:spcPct val="0"/>
        </a:spcAft>
        <a:defRPr sz="5000">
          <a:solidFill>
            <a:schemeClr val="tx2"/>
          </a:solidFill>
          <a:latin typeface="Calibri" pitchFamily="-112" charset="0"/>
        </a:defRPr>
      </a:lvl7pPr>
      <a:lvl8pPr marL="1371600" algn="l" rtl="0" fontAlgn="base">
        <a:spcBef>
          <a:spcPct val="0"/>
        </a:spcBef>
        <a:spcAft>
          <a:spcPct val="0"/>
        </a:spcAft>
        <a:defRPr sz="5000">
          <a:solidFill>
            <a:schemeClr val="tx2"/>
          </a:solidFill>
          <a:latin typeface="Calibri" pitchFamily="-112" charset="0"/>
        </a:defRPr>
      </a:lvl8pPr>
      <a:lvl9pPr marL="1828800" algn="l" rtl="0" fontAlgn="base">
        <a:spcBef>
          <a:spcPct val="0"/>
        </a:spcBef>
        <a:spcAft>
          <a:spcPct val="0"/>
        </a:spcAft>
        <a:defRPr sz="5000">
          <a:solidFill>
            <a:schemeClr val="tx2"/>
          </a:solidFill>
          <a:latin typeface="Calibri" pitchFamily="-112"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S PGothic" panose="020B0600070205080204" pitchFamily="34" charset="-128"/>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S PGothic" panose="020B0600070205080204" pitchFamily="34" charset="-128"/>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S PGothic" panose="020B0600070205080204" pitchFamily="34" charset="-128"/>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fontAlgn="auto" hangingPunct="1">
              <a:spcAft>
                <a:spcPts val="0"/>
              </a:spcAft>
              <a:defRPr/>
            </a:pPr>
            <a:r>
              <a:rPr lang="es-ES" dirty="0" smtClean="0"/>
              <a:t>Protección penal de la propiedad industrial</a:t>
            </a:r>
            <a:endParaRPr lang="es-ES" dirty="0"/>
          </a:p>
        </p:txBody>
      </p:sp>
      <p:sp>
        <p:nvSpPr>
          <p:cNvPr id="5122" name="2 Subtítulo"/>
          <p:cNvSpPr>
            <a:spLocks noGrp="1"/>
          </p:cNvSpPr>
          <p:nvPr>
            <p:ph type="subTitle" idx="1"/>
          </p:nvPr>
        </p:nvSpPr>
        <p:spPr>
          <a:xfrm>
            <a:off x="533400" y="3228975"/>
            <a:ext cx="7854950" cy="1752600"/>
          </a:xfrm>
        </p:spPr>
        <p:txBody>
          <a:bodyPr/>
          <a:lstStyle/>
          <a:p>
            <a:pPr marR="0" eaLnBrk="1" hangingPunct="1"/>
            <a:r>
              <a:rPr lang="es-ES" altLang="es-ES" smtClean="0"/>
              <a:t>Art. 273 a 277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3347864" y="2132856"/>
            <a:ext cx="5184576" cy="13681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lnSpc>
                <a:spcPct val="90000"/>
              </a:lnSpc>
            </a:pPr>
            <a:r>
              <a:rPr lang="es-ES_tradnl" altLang="es-ES" sz="1800">
                <a:solidFill>
                  <a:srgbClr val="000000"/>
                </a:solidFill>
                <a:latin typeface="Constantia" panose="02030602050306030303" pitchFamily="18" charset="0"/>
              </a:rPr>
              <a:t>Todo objeto que pueda servir para la fabricación de un producto, y que pueda definirse por su estructura, configuración, ornamentación o representación</a:t>
            </a:r>
          </a:p>
        </p:txBody>
      </p:sp>
      <p:sp>
        <p:nvSpPr>
          <p:cNvPr id="4" name="Rounded Rectangle 3"/>
          <p:cNvSpPr/>
          <p:nvPr/>
        </p:nvSpPr>
        <p:spPr>
          <a:xfrm>
            <a:off x="467544" y="2132856"/>
            <a:ext cx="2376264" cy="13681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Modelo industrial: </a:t>
            </a:r>
            <a:endParaRPr lang="es-ES" sz="1800" dirty="0"/>
          </a:p>
        </p:txBody>
      </p:sp>
      <p:sp>
        <p:nvSpPr>
          <p:cNvPr id="5" name="Rounded Rectangle 4"/>
          <p:cNvSpPr/>
          <p:nvPr/>
        </p:nvSpPr>
        <p:spPr>
          <a:xfrm>
            <a:off x="467544" y="3717032"/>
            <a:ext cx="2376264"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Dibujo industrial: </a:t>
            </a:r>
            <a:endParaRPr lang="es-ES" sz="1800" dirty="0"/>
          </a:p>
        </p:txBody>
      </p:sp>
      <p:sp>
        <p:nvSpPr>
          <p:cNvPr id="6" name="Rounded Rectangle 5"/>
          <p:cNvSpPr/>
          <p:nvPr/>
        </p:nvSpPr>
        <p:spPr>
          <a:xfrm>
            <a:off x="3347864" y="3717032"/>
            <a:ext cx="5184576"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es toda disposición de líneas o/y colores, aplicables con un fin comercial a la ornamentación de un producto mediante procedimientos manuales, mecánicos o químicos</a:t>
            </a:r>
            <a:endParaRPr lang="es-ES" altLang="es-ES" sz="1800">
              <a:solidFill>
                <a:srgbClr val="000000"/>
              </a:solidFill>
              <a:latin typeface="Constantia" panose="02030602050306030303" pitchFamily="18" charset="0"/>
            </a:endParaRPr>
          </a:p>
        </p:txBody>
      </p:sp>
      <p:sp>
        <p:nvSpPr>
          <p:cNvPr id="7" name="Rounded Rectangle 6"/>
          <p:cNvSpPr/>
          <p:nvPr/>
        </p:nvSpPr>
        <p:spPr>
          <a:xfrm>
            <a:off x="467544" y="5229200"/>
            <a:ext cx="2376264" cy="13681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Los modelos y dibujos artísticos, equiparados a modelos industriales</a:t>
            </a:r>
            <a:endParaRPr lang="es-ES" altLang="es-ES" sz="1800">
              <a:solidFill>
                <a:srgbClr val="000000"/>
              </a:solidFill>
              <a:latin typeface="Constantia" panose="02030602050306030303" pitchFamily="18" charset="0"/>
            </a:endParaRPr>
          </a:p>
        </p:txBody>
      </p:sp>
      <p:sp>
        <p:nvSpPr>
          <p:cNvPr id="8" name="Rounded Rectangle 7"/>
          <p:cNvSpPr/>
          <p:nvPr/>
        </p:nvSpPr>
        <p:spPr>
          <a:xfrm>
            <a:off x="3347864" y="5301208"/>
            <a:ext cx="5184576"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lnSpc>
                <a:spcPct val="90000"/>
              </a:lnSpc>
            </a:pPr>
            <a:r>
              <a:rPr lang="es-ES_tradnl" altLang="es-ES" sz="1800">
                <a:solidFill>
                  <a:srgbClr val="000000"/>
                </a:solidFill>
                <a:latin typeface="Constantia" panose="02030602050306030303" pitchFamily="18" charset="0"/>
              </a:rPr>
              <a:t>no son sino la reproducción de una obra de arte que se utiliza con fin industrial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467544" y="2204864"/>
            <a:ext cx="2448272" cy="13681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Topografía de un producto semiconductor</a:t>
            </a:r>
            <a:endParaRPr lang="es-ES" altLang="es-ES" sz="1800">
              <a:solidFill>
                <a:srgbClr val="000000"/>
              </a:solidFill>
              <a:latin typeface="Constantia" panose="02030602050306030303" pitchFamily="18" charset="0"/>
            </a:endParaRPr>
          </a:p>
        </p:txBody>
      </p:sp>
      <p:sp>
        <p:nvSpPr>
          <p:cNvPr id="4" name="Rounded Rectangle 3"/>
          <p:cNvSpPr/>
          <p:nvPr/>
        </p:nvSpPr>
        <p:spPr>
          <a:xfrm>
            <a:off x="3419872" y="2204864"/>
            <a:ext cx="5256584" cy="352839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altLang="es-ES" sz="1800">
                <a:solidFill>
                  <a:srgbClr val="000000"/>
                </a:solidFill>
                <a:latin typeface="Constantia" panose="02030602050306030303" pitchFamily="18" charset="0"/>
              </a:rPr>
              <a:t>Influida por la Directiva del Consejo de la CEE 87/54/CEE se considera la descripción y definición de la estructura y configuración de los elementos y dispositivos integrantes de circuitos integrados destinados a funciones electrónicas (microprocesadores, tarjetas integradas, etc.) y cuya regulación industrial se hace en términos similares a los de las patentes.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fontScale="90000"/>
          </a:bodyPr>
          <a:lstStyle/>
          <a:p>
            <a:pPr>
              <a:defRPr/>
            </a:pPr>
            <a:r>
              <a:rPr lang="es-ES_tradnl" dirty="0"/>
              <a:t>Falsificación e imitación de marcas y signos distintivos</a:t>
            </a:r>
            <a:endParaRPr lang="es-ES" dirty="0"/>
          </a:p>
        </p:txBody>
      </p:sp>
      <p:sp>
        <p:nvSpPr>
          <p:cNvPr id="3" name="Rounded Rectangle 2"/>
          <p:cNvSpPr/>
          <p:nvPr/>
        </p:nvSpPr>
        <p:spPr>
          <a:xfrm>
            <a:off x="539552" y="2132856"/>
            <a:ext cx="2160240"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Artículo 274.1</a:t>
            </a:r>
            <a:endParaRPr lang="es-ES" altLang="es-ES" sz="1800">
              <a:solidFill>
                <a:srgbClr val="000000"/>
              </a:solidFill>
              <a:latin typeface="Constantia" panose="02030602050306030303" pitchFamily="18" charset="0"/>
            </a:endParaRPr>
          </a:p>
        </p:txBody>
      </p:sp>
      <p:sp>
        <p:nvSpPr>
          <p:cNvPr id="4" name="Rounded Rectangle 3"/>
          <p:cNvSpPr/>
          <p:nvPr/>
        </p:nvSpPr>
        <p:spPr>
          <a:xfrm>
            <a:off x="3275856" y="2132856"/>
            <a:ext cx="5400600" cy="25202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dirty="0">
                <a:solidFill>
                  <a:srgbClr val="000000"/>
                </a:solidFill>
                <a:latin typeface="Constantia" panose="02030602050306030303" pitchFamily="18" charset="0"/>
              </a:rPr>
              <a:t>el que, con fines industriales o </a:t>
            </a:r>
            <a:r>
              <a:rPr lang="es-ES_tradnl" altLang="es-ES" sz="1800" dirty="0" smtClean="0">
                <a:solidFill>
                  <a:srgbClr val="000000"/>
                </a:solidFill>
                <a:latin typeface="Constantia" panose="02030602050306030303" pitchFamily="18" charset="0"/>
              </a:rPr>
              <a:t>comerciales, fabrique, produzca o importe productos que incorporen un signo distintivo idéntico o confundible, </a:t>
            </a:r>
          </a:p>
          <a:p>
            <a:pPr algn="ctr" eaLnBrk="1" hangingPunct="1"/>
            <a:r>
              <a:rPr lang="es-ES_tradnl" altLang="es-ES" sz="1800" dirty="0" smtClean="0">
                <a:solidFill>
                  <a:srgbClr val="000000"/>
                </a:solidFill>
                <a:latin typeface="Constantia" panose="02030602050306030303" pitchFamily="18" charset="0"/>
              </a:rPr>
              <a:t>O los ofrezca, distribuya o comercialice al por mayor o los almacene con esa finalidad</a:t>
            </a:r>
            <a:endParaRPr lang="es-ES" altLang="es-ES" sz="1800" dirty="0">
              <a:solidFill>
                <a:srgbClr val="000000"/>
              </a:solidFill>
              <a:latin typeface="Constantia" panose="02030602050306030303" pitchFamily="18" charset="0"/>
            </a:endParaRPr>
          </a:p>
        </p:txBody>
      </p:sp>
      <p:sp>
        <p:nvSpPr>
          <p:cNvPr id="5" name="Rounded Rectangle 4"/>
          <p:cNvSpPr/>
          <p:nvPr/>
        </p:nvSpPr>
        <p:spPr>
          <a:xfrm>
            <a:off x="3275856" y="4941168"/>
            <a:ext cx="5400600" cy="144016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sin consentimiento del titular de un derecho de propiedad industrial registrado conforme a la legislación de marcas y con conocimiento del registro, </a:t>
            </a:r>
            <a:endParaRPr lang="es-ES" altLang="es-ES" sz="1800">
              <a:solidFill>
                <a:srgbClr val="000000"/>
              </a:solidFill>
              <a:latin typeface="Constantia" panose="02030602050306030303" pitchFamily="18" charset="0"/>
            </a:endParaRPr>
          </a:p>
        </p:txBody>
      </p:sp>
      <p:sp>
        <p:nvSpPr>
          <p:cNvPr id="6" name="Rounded Rectangle 5"/>
          <p:cNvSpPr/>
          <p:nvPr/>
        </p:nvSpPr>
        <p:spPr>
          <a:xfrm>
            <a:off x="539552" y="4797152"/>
            <a:ext cx="2160240" cy="158417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dirty="0">
                <a:solidFill>
                  <a:srgbClr val="000000"/>
                </a:solidFill>
                <a:latin typeface="Constantia" panose="02030602050306030303" pitchFamily="18" charset="0"/>
              </a:rPr>
              <a:t>Pena </a:t>
            </a:r>
            <a:r>
              <a:rPr lang="es-ES_tradnl" altLang="es-ES" sz="1800" dirty="0" smtClean="0">
                <a:solidFill>
                  <a:srgbClr val="000000"/>
                </a:solidFill>
                <a:latin typeface="Constantia" panose="02030602050306030303" pitchFamily="18" charset="0"/>
              </a:rPr>
              <a:t>de un año </a:t>
            </a:r>
            <a:r>
              <a:rPr lang="es-ES_tradnl" altLang="es-ES" sz="1800" dirty="0">
                <a:solidFill>
                  <a:srgbClr val="000000"/>
                </a:solidFill>
                <a:latin typeface="Constantia" panose="02030602050306030303" pitchFamily="18" charset="0"/>
              </a:rPr>
              <a:t>a </a:t>
            </a:r>
            <a:r>
              <a:rPr lang="es-ES_tradnl" altLang="es-ES" sz="1800" dirty="0" smtClean="0">
                <a:solidFill>
                  <a:srgbClr val="000000"/>
                </a:solidFill>
                <a:latin typeface="Constantia" panose="02030602050306030303" pitchFamily="18" charset="0"/>
              </a:rPr>
              <a:t>cuatro </a:t>
            </a:r>
            <a:r>
              <a:rPr lang="es-ES_tradnl" altLang="es-ES" sz="1800" dirty="0">
                <a:solidFill>
                  <a:srgbClr val="000000"/>
                </a:solidFill>
                <a:latin typeface="Constantia" panose="02030602050306030303" pitchFamily="18" charset="0"/>
              </a:rPr>
              <a:t>años de prisión y multa de 12 a 24 meses</a:t>
            </a:r>
            <a:endParaRPr lang="es-ES" altLang="es-ES" sz="1800" dirty="0">
              <a:solidFill>
                <a:srgbClr val="000000"/>
              </a:solidFill>
              <a:latin typeface="Constantia" panose="02030602050306030303"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899592" y="2492896"/>
            <a:ext cx="7128792" cy="288032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dirty="0">
                <a:solidFill>
                  <a:srgbClr val="000000"/>
                </a:solidFill>
                <a:latin typeface="Constantia" panose="02030602050306030303" pitchFamily="18" charset="0"/>
              </a:rPr>
              <a:t>Se protegen derechos de naturaleza colectiva relacionados con la ordenación del mercado, los empresarios y los consumidores. </a:t>
            </a:r>
            <a:endParaRPr lang="es-ES_tradnl" altLang="es-ES" sz="1800" dirty="0" smtClean="0">
              <a:solidFill>
                <a:srgbClr val="000000"/>
              </a:solidFill>
              <a:latin typeface="Constantia" panose="02030602050306030303" pitchFamily="18" charset="0"/>
            </a:endParaRPr>
          </a:p>
          <a:p>
            <a:pPr algn="ctr" eaLnBrk="1" hangingPunct="1"/>
            <a:endParaRPr lang="es-ES_tradnl" altLang="es-ES" sz="1800" dirty="0">
              <a:solidFill>
                <a:srgbClr val="000000"/>
              </a:solidFill>
              <a:latin typeface="Constantia" panose="02030602050306030303" pitchFamily="18" charset="0"/>
            </a:endParaRPr>
          </a:p>
          <a:p>
            <a:pPr algn="ctr" eaLnBrk="1" hangingPunct="1"/>
            <a:r>
              <a:rPr lang="es-ES_tradnl" altLang="es-ES" sz="1800" dirty="0" smtClean="0">
                <a:solidFill>
                  <a:srgbClr val="000000"/>
                </a:solidFill>
                <a:latin typeface="Constantia" panose="02030602050306030303" pitchFamily="18" charset="0"/>
              </a:rPr>
              <a:t>El </a:t>
            </a:r>
            <a:r>
              <a:rPr lang="es-ES_tradnl" altLang="es-ES" sz="1800" dirty="0">
                <a:solidFill>
                  <a:srgbClr val="000000"/>
                </a:solidFill>
                <a:latin typeface="Constantia" panose="02030602050306030303" pitchFamily="18" charset="0"/>
              </a:rPr>
              <a:t>fundamento ultimo de la tutela es la protección de la competencia, en la medida en que tales signos permiten identificar los productos y servicios, posibilitando las relaciones entre clientes y empresas, evitando las posibilidades de fraude y contribuyendo, así, a la protección indirecta de los consumidores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9552" y="2132856"/>
            <a:ext cx="7992888"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Marca: todo signo que distinga en el mercado productos o servicios de una persona</a:t>
            </a:r>
            <a:endParaRPr lang="es-ES" sz="1800" dirty="0"/>
          </a:p>
        </p:txBody>
      </p:sp>
      <p:sp>
        <p:nvSpPr>
          <p:cNvPr id="4" name="Rounded Rectangle 3"/>
          <p:cNvSpPr/>
          <p:nvPr/>
        </p:nvSpPr>
        <p:spPr>
          <a:xfrm>
            <a:off x="539552" y="3356992"/>
            <a:ext cx="7992888"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Nombre comercial: es el signo o denominación que sirve para identificar a una persona física o jurídica en el ejercicio de su actividad empresarial</a:t>
            </a:r>
            <a:endParaRPr lang="es-ES" altLang="es-ES" sz="1800">
              <a:solidFill>
                <a:srgbClr val="000000"/>
              </a:solidFill>
              <a:latin typeface="Constantia" panose="02030602050306030303" pitchFamily="18" charset="0"/>
            </a:endParaRPr>
          </a:p>
        </p:txBody>
      </p:sp>
      <p:sp>
        <p:nvSpPr>
          <p:cNvPr id="5" name="Rounded Rectangle 4"/>
          <p:cNvSpPr/>
          <p:nvPr/>
        </p:nvSpPr>
        <p:spPr>
          <a:xfrm>
            <a:off x="539552" y="4509120"/>
            <a:ext cx="7992888"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lnSpc>
                <a:spcPct val="90000"/>
              </a:lnSpc>
            </a:pPr>
            <a:r>
              <a:rPr lang="es-ES_tradnl" altLang="es-ES" sz="1800">
                <a:solidFill>
                  <a:srgbClr val="000000"/>
                </a:solidFill>
                <a:latin typeface="Constantia" panose="02030602050306030303" pitchFamily="18" charset="0"/>
              </a:rPr>
              <a:t>Rótulo de establecimiento: es el signo o denominación que sirve para distinguirlo de otros destinados a actividades idénticas o similares. </a:t>
            </a:r>
          </a:p>
          <a:p>
            <a:pPr algn="ctr" eaLnBrk="1" hangingPunct="1">
              <a:lnSpc>
                <a:spcPct val="90000"/>
              </a:lnSpc>
            </a:pPr>
            <a:r>
              <a:rPr lang="es-ES_tradnl" altLang="es-ES" sz="1800">
                <a:solidFill>
                  <a:srgbClr val="000000"/>
                </a:solidFill>
                <a:latin typeface="Constantia" panose="02030602050306030303" pitchFamily="18" charset="0"/>
              </a:rPr>
              <a:t>Su eficacia se limita al término o términos municipales a los que se refiera la solicitud de registro</a:t>
            </a:r>
          </a:p>
        </p:txBody>
      </p:sp>
      <p:sp>
        <p:nvSpPr>
          <p:cNvPr id="6" name="Rounded Rectangle 5"/>
          <p:cNvSpPr/>
          <p:nvPr/>
        </p:nvSpPr>
        <p:spPr>
          <a:xfrm>
            <a:off x="539552" y="908720"/>
            <a:ext cx="7992888"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Ley 32/1988 de 10 de noviembre, de Marcas y su reglamento 645/1990 de 18 de mayo</a:t>
            </a:r>
            <a:endParaRPr lang="es-E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9552" y="1484784"/>
            <a:ext cx="2448272"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Elementos básicos</a:t>
            </a:r>
            <a:endParaRPr lang="es-ES" altLang="es-ES" sz="1800">
              <a:solidFill>
                <a:srgbClr val="000000"/>
              </a:solidFill>
              <a:latin typeface="Constantia" panose="02030602050306030303" pitchFamily="18" charset="0"/>
            </a:endParaRPr>
          </a:p>
        </p:txBody>
      </p:sp>
      <p:sp>
        <p:nvSpPr>
          <p:cNvPr id="3" name="Rounded Rectangle 2"/>
          <p:cNvSpPr/>
          <p:nvPr/>
        </p:nvSpPr>
        <p:spPr>
          <a:xfrm>
            <a:off x="3851920" y="1484784"/>
            <a:ext cx="4392488"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finalidad comercial o industrial</a:t>
            </a:r>
            <a:endParaRPr lang="es-ES" sz="1800" dirty="0"/>
          </a:p>
        </p:txBody>
      </p:sp>
      <p:sp>
        <p:nvSpPr>
          <p:cNvPr id="4" name="Rounded Rectangle 3"/>
          <p:cNvSpPr/>
          <p:nvPr/>
        </p:nvSpPr>
        <p:spPr>
          <a:xfrm>
            <a:off x="3851920" y="2852936"/>
            <a:ext cx="4392488" cy="108012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la falta de consentimiento del titular del derecho</a:t>
            </a:r>
            <a:endParaRPr lang="es-ES" sz="1800" dirty="0"/>
          </a:p>
        </p:txBody>
      </p:sp>
      <p:sp>
        <p:nvSpPr>
          <p:cNvPr id="5" name="Rounded Rectangle 4"/>
          <p:cNvSpPr/>
          <p:nvPr/>
        </p:nvSpPr>
        <p:spPr>
          <a:xfrm>
            <a:off x="3851920" y="4149080"/>
            <a:ext cx="4392488" cy="10081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conocimiento de que el derecho se halla registrado conforme a la legislación de marcas</a:t>
            </a:r>
            <a:endParaRPr lang="es-ES" altLang="es-ES" sz="1800">
              <a:solidFill>
                <a:srgbClr val="000000"/>
              </a:solidFill>
              <a:latin typeface="Constantia" panose="02030602050306030303" pitchFamily="18" charset="0"/>
            </a:endParaRPr>
          </a:p>
        </p:txBody>
      </p:sp>
      <p:sp>
        <p:nvSpPr>
          <p:cNvPr id="6" name="Rounded Rectangle 5"/>
          <p:cNvSpPr/>
          <p:nvPr/>
        </p:nvSpPr>
        <p:spPr>
          <a:xfrm>
            <a:off x="539552" y="5445224"/>
            <a:ext cx="7704856" cy="10081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Los derechos protegidos ahora son las marcas y signos distintivos de productos, servicios, actividades o establecimientos</a:t>
            </a:r>
            <a:endParaRPr lang="es-E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1268760"/>
            <a:ext cx="2304256" cy="936104"/>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sz="1800" dirty="0"/>
              <a:t>Conductas</a:t>
            </a:r>
            <a:endParaRPr lang="es-ES" sz="1800" dirty="0"/>
          </a:p>
        </p:txBody>
      </p:sp>
      <p:sp>
        <p:nvSpPr>
          <p:cNvPr id="3" name="Rounded Rectangle 2"/>
          <p:cNvSpPr/>
          <p:nvPr/>
        </p:nvSpPr>
        <p:spPr>
          <a:xfrm>
            <a:off x="3491880" y="908720"/>
            <a:ext cx="4968552"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Reproducción: es equivalente a la falsificación, que supone la creación de un signo idéntico al original de tal modo que lo hace pasar por auténtico</a:t>
            </a:r>
            <a:endParaRPr lang="es-ES" altLang="es-ES" sz="1800">
              <a:solidFill>
                <a:srgbClr val="000000"/>
              </a:solidFill>
              <a:latin typeface="Constantia" panose="02030602050306030303" pitchFamily="18" charset="0"/>
            </a:endParaRPr>
          </a:p>
        </p:txBody>
      </p:sp>
      <p:sp>
        <p:nvSpPr>
          <p:cNvPr id="4" name="Rounded Rectangle 3"/>
          <p:cNvSpPr/>
          <p:nvPr/>
        </p:nvSpPr>
        <p:spPr>
          <a:xfrm>
            <a:off x="3491880" y="2420888"/>
            <a:ext cx="4968552" cy="10081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Imitación: crear un signo distintivo similar al original</a:t>
            </a:r>
            <a:endParaRPr lang="es-ES" altLang="es-ES" sz="1800">
              <a:solidFill>
                <a:srgbClr val="000000"/>
              </a:solidFill>
              <a:latin typeface="Constantia" panose="02030602050306030303" pitchFamily="18" charset="0"/>
            </a:endParaRPr>
          </a:p>
        </p:txBody>
      </p:sp>
      <p:sp>
        <p:nvSpPr>
          <p:cNvPr id="5" name="Rounded Rectangle 4"/>
          <p:cNvSpPr/>
          <p:nvPr/>
        </p:nvSpPr>
        <p:spPr>
          <a:xfrm>
            <a:off x="3491880" y="3573016"/>
            <a:ext cx="4968552"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Modificación: es la alteración del signo original con cambios que rompen la identidad, pero manteniendo la similitud precisa para hacerlos confundibles</a:t>
            </a:r>
            <a:endParaRPr lang="es-ES" altLang="es-ES" sz="1800">
              <a:solidFill>
                <a:srgbClr val="000000"/>
              </a:solidFill>
              <a:latin typeface="Constantia" panose="02030602050306030303" pitchFamily="18" charset="0"/>
            </a:endParaRPr>
          </a:p>
        </p:txBody>
      </p:sp>
      <p:sp>
        <p:nvSpPr>
          <p:cNvPr id="6" name="Rounded Rectangle 5"/>
          <p:cNvSpPr/>
          <p:nvPr/>
        </p:nvSpPr>
        <p:spPr>
          <a:xfrm>
            <a:off x="539552" y="5157192"/>
            <a:ext cx="7920880"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marca o signos deben estar aplicados a los productos, servicios, actividades o establecidos, por lo que la simple confección o alteración de los mismos integra la  tentativa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fontScale="90000"/>
          </a:bodyPr>
          <a:lstStyle/>
          <a:p>
            <a:pPr>
              <a:defRPr/>
            </a:pPr>
            <a:r>
              <a:rPr lang="es-ES_tradnl" dirty="0"/>
              <a:t>Tenencia o uso indebido de marcas o signos distintivos</a:t>
            </a:r>
            <a:endParaRPr lang="es-ES" dirty="0"/>
          </a:p>
        </p:txBody>
      </p:sp>
      <p:sp>
        <p:nvSpPr>
          <p:cNvPr id="3" name="Rounded Rectangle 2"/>
          <p:cNvSpPr/>
          <p:nvPr/>
        </p:nvSpPr>
        <p:spPr>
          <a:xfrm>
            <a:off x="539552" y="2132856"/>
            <a:ext cx="1872208" cy="83259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sz="1800" dirty="0"/>
              <a:t>Art. </a:t>
            </a:r>
            <a:r>
              <a:rPr lang="es-ES_tradnl" sz="1800" dirty="0"/>
              <a:t>274.2</a:t>
            </a:r>
            <a:endParaRPr lang="es-ES" sz="1800" dirty="0"/>
          </a:p>
        </p:txBody>
      </p:sp>
      <p:sp>
        <p:nvSpPr>
          <p:cNvPr id="4" name="Rounded Rectangle 3"/>
          <p:cNvSpPr/>
          <p:nvPr/>
        </p:nvSpPr>
        <p:spPr>
          <a:xfrm>
            <a:off x="3203848" y="1916832"/>
            <a:ext cx="5328592" cy="237626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dirty="0">
                <a:solidFill>
                  <a:srgbClr val="000000"/>
                </a:solidFill>
                <a:latin typeface="Constantia" panose="02030602050306030303" pitchFamily="18" charset="0"/>
              </a:rPr>
              <a:t>Las mismas penas se impondrán al </a:t>
            </a:r>
            <a:r>
              <a:rPr lang="es-ES_tradnl" altLang="es-ES" sz="1800" dirty="0" smtClean="0">
                <a:solidFill>
                  <a:srgbClr val="000000"/>
                </a:solidFill>
                <a:latin typeface="Constantia" panose="02030602050306030303" pitchFamily="18" charset="0"/>
              </a:rPr>
              <a:t>que ofrezca, distribuya o comercialice al por menor o preste servicios o desarrolle actividades </a:t>
            </a:r>
            <a:r>
              <a:rPr lang="es-ES_tradnl" altLang="es-ES" sz="1800" dirty="0">
                <a:solidFill>
                  <a:srgbClr val="000000"/>
                </a:solidFill>
                <a:latin typeface="Constantia" panose="02030602050306030303" pitchFamily="18" charset="0"/>
              </a:rPr>
              <a:t>con </a:t>
            </a:r>
            <a:r>
              <a:rPr lang="es-ES_tradnl" altLang="es-ES" sz="1800" b="1" dirty="0">
                <a:solidFill>
                  <a:srgbClr val="000000"/>
                </a:solidFill>
                <a:latin typeface="Constantia" panose="02030602050306030303" pitchFamily="18" charset="0"/>
              </a:rPr>
              <a:t>signos distintivos </a:t>
            </a:r>
            <a:r>
              <a:rPr lang="es-ES_tradnl" altLang="es-ES" sz="1800" dirty="0" smtClean="0">
                <a:solidFill>
                  <a:srgbClr val="000000"/>
                </a:solidFill>
                <a:latin typeface="Constantia" panose="02030602050306030303" pitchFamily="18" charset="0"/>
              </a:rPr>
              <a:t>idéntico o confundible con aquél.</a:t>
            </a:r>
          </a:p>
          <a:p>
            <a:pPr algn="ctr" eaLnBrk="1" hangingPunct="1"/>
            <a:endParaRPr lang="es-ES_tradnl" altLang="es-ES" sz="1800" dirty="0">
              <a:solidFill>
                <a:srgbClr val="000000"/>
              </a:solidFill>
              <a:latin typeface="Constantia" panose="02030602050306030303" pitchFamily="18" charset="0"/>
            </a:endParaRPr>
          </a:p>
          <a:p>
            <a:pPr algn="ctr" eaLnBrk="1" hangingPunct="1"/>
            <a:r>
              <a:rPr lang="es-ES_tradnl" altLang="es-ES" sz="1800" dirty="0" smtClean="0">
                <a:solidFill>
                  <a:srgbClr val="000000"/>
                </a:solidFill>
                <a:latin typeface="Constantia" panose="02030602050306030303" pitchFamily="18" charset="0"/>
              </a:rPr>
              <a:t>También a quien reproduzca o imite</a:t>
            </a:r>
            <a:endParaRPr lang="es-ES" altLang="es-ES" sz="1800" dirty="0">
              <a:solidFill>
                <a:srgbClr val="000000"/>
              </a:solidFill>
              <a:latin typeface="Constantia" panose="02030602050306030303" pitchFamily="18" charset="0"/>
            </a:endParaRPr>
          </a:p>
        </p:txBody>
      </p:sp>
      <p:sp>
        <p:nvSpPr>
          <p:cNvPr id="5" name="Rounded Rectangle 4"/>
          <p:cNvSpPr/>
          <p:nvPr/>
        </p:nvSpPr>
        <p:spPr>
          <a:xfrm>
            <a:off x="3203848" y="4581128"/>
            <a:ext cx="5328592" cy="187220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Distribución al por menor exactamente igual que en la propiedad intelectual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539552" y="2060848"/>
            <a:ext cx="8136904"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 refiere a quienes poseen tales productos sin haber realizado directamente la falsificación, imitación o utilización de los signos ni siendo partícipe de la misma</a:t>
            </a:r>
            <a:endParaRPr lang="es-ES" altLang="es-ES" sz="1800">
              <a:solidFill>
                <a:srgbClr val="000000"/>
              </a:solidFill>
              <a:latin typeface="Constantia" panose="02030602050306030303" pitchFamily="18" charset="0"/>
            </a:endParaRPr>
          </a:p>
        </p:txBody>
      </p:sp>
      <p:sp>
        <p:nvSpPr>
          <p:cNvPr id="4" name="Rounded Rectangle 3"/>
          <p:cNvSpPr/>
          <p:nvPr/>
        </p:nvSpPr>
        <p:spPr>
          <a:xfrm>
            <a:off x="539552" y="3212976"/>
            <a:ext cx="8136904"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Igualmente se castiga a quien pone en el marcado los referidos productos o servicios</a:t>
            </a:r>
            <a:endParaRPr lang="es-ES" sz="1800" dirty="0"/>
          </a:p>
        </p:txBody>
      </p:sp>
      <p:sp>
        <p:nvSpPr>
          <p:cNvPr id="5" name="Rounded Rectangle 4"/>
          <p:cNvSpPr/>
          <p:nvPr/>
        </p:nvSpPr>
        <p:spPr>
          <a:xfrm>
            <a:off x="539552" y="4365104"/>
            <a:ext cx="8136904"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primera conducta se refiere sólo a los productos ya que sólo ellos pueden poseerse. La segunda también a los servicios</a:t>
            </a:r>
          </a:p>
        </p:txBody>
      </p:sp>
      <p:sp>
        <p:nvSpPr>
          <p:cNvPr id="6" name="Rounded Rectangle 5"/>
          <p:cNvSpPr/>
          <p:nvPr/>
        </p:nvSpPr>
        <p:spPr>
          <a:xfrm>
            <a:off x="539552" y="5589240"/>
            <a:ext cx="8136904" cy="7920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Las conductas han de realizarse a sabiendas. Por lo que no puede cometerse con dolo eventual</a:t>
            </a:r>
            <a:endParaRPr lang="es-ES_tradnl"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fontScale="90000"/>
          </a:bodyPr>
          <a:lstStyle/>
          <a:p>
            <a:pPr>
              <a:defRPr/>
            </a:pPr>
            <a:r>
              <a:rPr lang="es-ES_tradnl" dirty="0"/>
              <a:t>Protección de obtenciones vegetales</a:t>
            </a:r>
            <a:endParaRPr lang="es-ES" dirty="0"/>
          </a:p>
        </p:txBody>
      </p:sp>
      <p:sp>
        <p:nvSpPr>
          <p:cNvPr id="3" name="Rounded Rectangle 2"/>
          <p:cNvSpPr/>
          <p:nvPr/>
        </p:nvSpPr>
        <p:spPr>
          <a:xfrm>
            <a:off x="467544" y="2060848"/>
            <a:ext cx="2088232" cy="108012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sz="1800" dirty="0"/>
              <a:t>Art. </a:t>
            </a:r>
            <a:r>
              <a:rPr lang="es-ES" sz="1800" dirty="0" smtClean="0"/>
              <a:t>274.4</a:t>
            </a:r>
            <a:endParaRPr lang="es-ES" sz="1800" dirty="0"/>
          </a:p>
        </p:txBody>
      </p:sp>
      <p:sp>
        <p:nvSpPr>
          <p:cNvPr id="4" name="Rounded Rectangle 3"/>
          <p:cNvSpPr/>
          <p:nvPr/>
        </p:nvSpPr>
        <p:spPr>
          <a:xfrm>
            <a:off x="3131840" y="2060848"/>
            <a:ext cx="5544616" cy="28083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dirty="0">
                <a:solidFill>
                  <a:srgbClr val="000000"/>
                </a:solidFill>
                <a:latin typeface="Constantia" panose="02030602050306030303" pitchFamily="18" charset="0"/>
              </a:rPr>
              <a:t>con fines agrarios o comerciales </a:t>
            </a:r>
            <a:r>
              <a:rPr lang="es-ES_tradnl" altLang="es-ES" sz="1800" b="1" dirty="0">
                <a:solidFill>
                  <a:srgbClr val="000000"/>
                </a:solidFill>
                <a:latin typeface="Constantia" panose="02030602050306030303" pitchFamily="18" charset="0"/>
              </a:rPr>
              <a:t>produzca o reproduzca, acondicione con vistas a la producción o reproducción, ofrezca en venta, venda o comercialice de otra forma, exporte o importe, o posea para cualquiera de los fines mencionados</a:t>
            </a:r>
            <a:r>
              <a:rPr lang="es-ES_tradnl" altLang="es-ES" sz="1800" dirty="0">
                <a:solidFill>
                  <a:srgbClr val="000000"/>
                </a:solidFill>
                <a:latin typeface="Constantia" panose="02030602050306030303" pitchFamily="18" charset="0"/>
              </a:rPr>
              <a:t>, material vegetal de reproducción o multiplicación de una variedad vegetal protegida conforme a la legislación sobre protección de obtenciones vegetales</a:t>
            </a:r>
            <a:endParaRPr lang="es-ES" altLang="es-ES" sz="1800" dirty="0">
              <a:solidFill>
                <a:srgbClr val="000000"/>
              </a:solidFill>
              <a:latin typeface="Constantia" panose="02030602050306030303" pitchFamily="18" charset="0"/>
            </a:endParaRPr>
          </a:p>
        </p:txBody>
      </p:sp>
      <p:sp>
        <p:nvSpPr>
          <p:cNvPr id="5" name="Rounded Rectangle 4"/>
          <p:cNvSpPr/>
          <p:nvPr/>
        </p:nvSpPr>
        <p:spPr>
          <a:xfrm>
            <a:off x="3131840" y="5157192"/>
            <a:ext cx="5544616"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sin consentimiento del titular de un título de obtención vegetal y con conocimiento de su registro</a:t>
            </a:r>
            <a:endParaRPr lang="es-ES" altLang="es-ES" sz="1800">
              <a:solidFill>
                <a:srgbClr val="000000"/>
              </a:solidFill>
              <a:latin typeface="Constantia" panose="020306020503060303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850"/>
            <a:ext cx="8305800" cy="1143000"/>
          </a:xfrm>
        </p:spPr>
        <p:txBody>
          <a:bodyPr/>
          <a:lstStyle/>
          <a:p>
            <a:pPr>
              <a:defRPr/>
            </a:pPr>
            <a:endParaRPr lang="es-ES"/>
          </a:p>
        </p:txBody>
      </p:sp>
      <p:sp>
        <p:nvSpPr>
          <p:cNvPr id="5" name="Rounded Rectangle 4"/>
          <p:cNvSpPr/>
          <p:nvPr/>
        </p:nvSpPr>
        <p:spPr>
          <a:xfrm>
            <a:off x="3779912" y="2204864"/>
            <a:ext cx="4968552" cy="201622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con fines industriales o comerciales, sin consentimiento del titular de una patente o modelo de utilidad y con conocimiento de su registro, fabrique, importe, posea, utilice, ofrezca o introduzca en el comercio objetos amparados por tales derechos</a:t>
            </a:r>
            <a:endParaRPr lang="es-ES" sz="1800" dirty="0"/>
          </a:p>
        </p:txBody>
      </p:sp>
      <p:sp>
        <p:nvSpPr>
          <p:cNvPr id="6" name="Rounded Rectangle 5"/>
          <p:cNvSpPr/>
          <p:nvPr/>
        </p:nvSpPr>
        <p:spPr>
          <a:xfrm>
            <a:off x="3851920" y="4509120"/>
            <a:ext cx="4896544" cy="208823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de igual manera, y para los citados fines, utilice u ofrezca la utilización de un procedimiento objeto de una patente, o posea, ofrezca, introduzca en el comercio, o utilice el producto directamente obtenido por el procedimiento patentado</a:t>
            </a:r>
            <a:endParaRPr lang="es-ES" altLang="es-ES" sz="1800">
              <a:solidFill>
                <a:srgbClr val="000000"/>
              </a:solidFill>
              <a:latin typeface="Constantia" panose="02030602050306030303" pitchFamily="18" charset="0"/>
            </a:endParaRPr>
          </a:p>
        </p:txBody>
      </p:sp>
      <p:sp>
        <p:nvSpPr>
          <p:cNvPr id="7" name="Rounded Rectangle 6"/>
          <p:cNvSpPr/>
          <p:nvPr/>
        </p:nvSpPr>
        <p:spPr>
          <a:xfrm>
            <a:off x="467544" y="2276872"/>
            <a:ext cx="2664296"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alibri" panose="020F0502020204030204" pitchFamily="34" charset="0"/>
              </a:rPr>
              <a:t>Artículo 273</a:t>
            </a:r>
            <a:endParaRPr lang="es-ES" altLang="es-ES" sz="1800">
              <a:solidFill>
                <a:srgbClr val="000000"/>
              </a:solidFill>
              <a:latin typeface="Constantia" panose="02030602050306030303" pitchFamily="18" charset="0"/>
            </a:endParaRPr>
          </a:p>
        </p:txBody>
      </p:sp>
      <p:sp>
        <p:nvSpPr>
          <p:cNvPr id="8" name="Rounded Rectangle 7"/>
          <p:cNvSpPr/>
          <p:nvPr/>
        </p:nvSpPr>
        <p:spPr>
          <a:xfrm>
            <a:off x="395536" y="3789040"/>
            <a:ext cx="2808312" cy="208823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Será castigado con la pena de prisión de seis meses a dos años y multa de 12 a 24 meses el que</a:t>
            </a:r>
            <a:endParaRPr lang="es-ES" altLang="es-ES" sz="1800">
              <a:solidFill>
                <a:srgbClr val="000000"/>
              </a:solidFill>
              <a:latin typeface="Constantia" panose="02030602050306030303"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dirty="0"/>
          </a:p>
        </p:txBody>
      </p:sp>
      <p:sp>
        <p:nvSpPr>
          <p:cNvPr id="4" name="Rounded Rectangle 3"/>
          <p:cNvSpPr/>
          <p:nvPr/>
        </p:nvSpPr>
        <p:spPr>
          <a:xfrm>
            <a:off x="971600" y="2276872"/>
            <a:ext cx="7416824" cy="201622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quien realice cualesquiera de los actos descritos en el apartado anterior </a:t>
            </a:r>
            <a:r>
              <a:rPr lang="es-ES_tradnl" altLang="es-ES" sz="1800" b="1">
                <a:solidFill>
                  <a:srgbClr val="000000"/>
                </a:solidFill>
                <a:latin typeface="Constantia" panose="02030602050306030303" pitchFamily="18" charset="0"/>
              </a:rPr>
              <a:t>utilizando</a:t>
            </a:r>
            <a:r>
              <a:rPr lang="es-ES_tradnl" altLang="es-ES" sz="1800">
                <a:solidFill>
                  <a:srgbClr val="000000"/>
                </a:solidFill>
                <a:latin typeface="Constantia" panose="02030602050306030303" pitchFamily="18" charset="0"/>
              </a:rPr>
              <a:t>, bajo la denominación de una variedad vegetal protegida, </a:t>
            </a:r>
            <a:r>
              <a:rPr lang="es-ES_tradnl" altLang="es-ES" sz="1800" b="1">
                <a:solidFill>
                  <a:srgbClr val="000000"/>
                </a:solidFill>
                <a:latin typeface="Constantia" panose="02030602050306030303" pitchFamily="18" charset="0"/>
              </a:rPr>
              <a:t>material vegetal de reproducción o multiplicación que no pertenezca a tal variedad</a:t>
            </a:r>
            <a:endParaRPr lang="es-ES" altLang="es-ES" sz="1800" b="1">
              <a:solidFill>
                <a:srgbClr val="000000"/>
              </a:solidFill>
              <a:latin typeface="Constantia" panose="02030602050306030303"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a:defRPr/>
            </a:pPr>
            <a:r>
              <a:rPr lang="es-ES_tradnl" sz="3200" dirty="0"/>
              <a:t>Uso indebido de denominaciones de origen o de indicaciones geográficas representativas de una calidad determinada</a:t>
            </a:r>
            <a:endParaRPr lang="es-ES" sz="3200" dirty="0"/>
          </a:p>
        </p:txBody>
      </p:sp>
      <p:sp>
        <p:nvSpPr>
          <p:cNvPr id="3" name="Rounded Rectangle 2"/>
          <p:cNvSpPr/>
          <p:nvPr/>
        </p:nvSpPr>
        <p:spPr>
          <a:xfrm>
            <a:off x="467544" y="2204864"/>
            <a:ext cx="2016224" cy="936104"/>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_tradnl" sz="1800" dirty="0"/>
              <a:t>Art. 275</a:t>
            </a:r>
            <a:endParaRPr lang="es-ES" sz="1800" dirty="0"/>
          </a:p>
        </p:txBody>
      </p:sp>
      <p:sp>
        <p:nvSpPr>
          <p:cNvPr id="4" name="Rounded Rectangle 3"/>
          <p:cNvSpPr/>
          <p:nvPr/>
        </p:nvSpPr>
        <p:spPr>
          <a:xfrm>
            <a:off x="3059832" y="2204864"/>
            <a:ext cx="5472608" cy="25922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Quien intencionadamente y sin estar autorizado para ello, utilice en el tráfico económico una </a:t>
            </a:r>
            <a:r>
              <a:rPr lang="es-ES_tradnl" altLang="es-ES" sz="1800" b="1">
                <a:solidFill>
                  <a:srgbClr val="000000"/>
                </a:solidFill>
                <a:latin typeface="Constantia" panose="02030602050306030303" pitchFamily="18" charset="0"/>
              </a:rPr>
              <a:t>denominación de origen o una indicación geográfica representativa de una calidad </a:t>
            </a:r>
            <a:r>
              <a:rPr lang="es-ES_tradnl" altLang="es-ES" sz="1800">
                <a:solidFill>
                  <a:srgbClr val="000000"/>
                </a:solidFill>
                <a:latin typeface="Constantia" panose="02030602050306030303" pitchFamily="18" charset="0"/>
              </a:rPr>
              <a:t>determinada, legalmente protegidas, para distinguir los productos amparados por ellas, con conocimiento de esta protección</a:t>
            </a:r>
            <a:endParaRPr lang="es-ES" altLang="es-ES" sz="1800">
              <a:solidFill>
                <a:srgbClr val="000000"/>
              </a:solidFill>
              <a:latin typeface="Constantia" panose="02030602050306030303"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539552" y="2204864"/>
            <a:ext cx="2592288"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Denominaciones de origen</a:t>
            </a:r>
            <a:endParaRPr lang="es-ES" sz="1800" dirty="0"/>
          </a:p>
        </p:txBody>
      </p:sp>
      <p:sp>
        <p:nvSpPr>
          <p:cNvPr id="4" name="Rounded Rectangle 3"/>
          <p:cNvSpPr/>
          <p:nvPr/>
        </p:nvSpPr>
        <p:spPr>
          <a:xfrm>
            <a:off x="3779912" y="2204864"/>
            <a:ext cx="4968552" cy="18002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son los nombres geográficos que se usan de manera constante en el mercado para atribuir ciertas condiciones de calidad a un producto fabricado, elaborado, cosechado u obtenido en el lugar al que se refiere</a:t>
            </a:r>
            <a:endParaRPr lang="es-ES" altLang="es-ES" sz="1800">
              <a:solidFill>
                <a:srgbClr val="000000"/>
              </a:solidFill>
              <a:latin typeface="Constantia" panose="02030602050306030303" pitchFamily="18" charset="0"/>
            </a:endParaRPr>
          </a:p>
        </p:txBody>
      </p:sp>
      <p:sp>
        <p:nvSpPr>
          <p:cNvPr id="5" name="Rounded Rectangle 4"/>
          <p:cNvSpPr/>
          <p:nvPr/>
        </p:nvSpPr>
        <p:spPr>
          <a:xfrm>
            <a:off x="539552" y="4581128"/>
            <a:ext cx="2520280" cy="108012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Indicación de procedencia</a:t>
            </a:r>
            <a:endParaRPr lang="es-ES" altLang="es-ES" sz="1800">
              <a:solidFill>
                <a:srgbClr val="000000"/>
              </a:solidFill>
              <a:latin typeface="Constantia" panose="02030602050306030303" pitchFamily="18" charset="0"/>
            </a:endParaRPr>
          </a:p>
        </p:txBody>
      </p:sp>
      <p:sp>
        <p:nvSpPr>
          <p:cNvPr id="6" name="Rounded Rectangle 5"/>
          <p:cNvSpPr/>
          <p:nvPr/>
        </p:nvSpPr>
        <p:spPr>
          <a:xfrm>
            <a:off x="3851920" y="4581128"/>
            <a:ext cx="4896544"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tienen un contenido semejante. Las primeras son un subgrupo de las segundas.</a:t>
            </a:r>
            <a:endParaRPr lang="es-ES_tradnl"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692150"/>
            <a:ext cx="8305800" cy="1143000"/>
          </a:xfrm>
        </p:spPr>
        <p:txBody>
          <a:bodyPr/>
          <a:lstStyle/>
          <a:p>
            <a:pPr>
              <a:defRPr/>
            </a:pPr>
            <a:endParaRPr lang="es-ES"/>
          </a:p>
        </p:txBody>
      </p:sp>
      <p:sp>
        <p:nvSpPr>
          <p:cNvPr id="3" name="Rounded Rectangle 2"/>
          <p:cNvSpPr/>
          <p:nvPr/>
        </p:nvSpPr>
        <p:spPr>
          <a:xfrm>
            <a:off x="1259632" y="2348880"/>
            <a:ext cx="6624736" cy="194421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conducta castigada consiste en utilizar indebidamente unas u otras en el tráfico económico. Es uso ha de ser intencionado, con conocimiento de que se trata de indicaciones legalmente protegidas y de que no se cuenta con autorización</a:t>
            </a:r>
            <a:endParaRPr lang="es-ES" altLang="es-ES" sz="1800">
              <a:solidFill>
                <a:srgbClr val="000000"/>
              </a:solidFill>
              <a:latin typeface="Constantia" panose="02030602050306030303"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67544" y="2132856"/>
            <a:ext cx="2520280" cy="108012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sz="1800" dirty="0"/>
              <a:t>Art. 276</a:t>
            </a:r>
          </a:p>
          <a:p>
            <a:pPr algn="ctr">
              <a:defRPr/>
            </a:pPr>
            <a:r>
              <a:rPr lang="es-ES" sz="1800" dirty="0"/>
              <a:t>Tipos agravados</a:t>
            </a:r>
            <a:endParaRPr lang="es-ES" sz="1800" dirty="0"/>
          </a:p>
        </p:txBody>
      </p:sp>
      <p:sp>
        <p:nvSpPr>
          <p:cNvPr id="5" name="Rounded Rectangle 4"/>
          <p:cNvSpPr/>
          <p:nvPr/>
        </p:nvSpPr>
        <p:spPr>
          <a:xfrm>
            <a:off x="3203848" y="1052736"/>
            <a:ext cx="5184576"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Que el beneficio obtenido posea especial trascendencia económica</a:t>
            </a:r>
            <a:endParaRPr lang="es-ES" altLang="es-ES" sz="1800">
              <a:solidFill>
                <a:srgbClr val="000000"/>
              </a:solidFill>
              <a:latin typeface="Constantia" panose="02030602050306030303" pitchFamily="18" charset="0"/>
            </a:endParaRPr>
          </a:p>
        </p:txBody>
      </p:sp>
      <p:sp>
        <p:nvSpPr>
          <p:cNvPr id="6" name="Rounded Rectangle 5"/>
          <p:cNvSpPr/>
          <p:nvPr/>
        </p:nvSpPr>
        <p:spPr>
          <a:xfrm>
            <a:off x="3203848" y="2204864"/>
            <a:ext cx="5184576" cy="144016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Que los hechos revistan especial gravedad, atendiendo al valor de los objetos producidos ilícitamente o a la especial importancia de los perjuicios ocasionados</a:t>
            </a:r>
            <a:endParaRPr lang="es-ES" altLang="es-ES" sz="1800">
              <a:solidFill>
                <a:srgbClr val="000000"/>
              </a:solidFill>
              <a:latin typeface="Constantia" panose="02030602050306030303" pitchFamily="18" charset="0"/>
            </a:endParaRPr>
          </a:p>
        </p:txBody>
      </p:sp>
      <p:sp>
        <p:nvSpPr>
          <p:cNvPr id="7" name="Rounded Rectangle 6"/>
          <p:cNvSpPr/>
          <p:nvPr/>
        </p:nvSpPr>
        <p:spPr>
          <a:xfrm>
            <a:off x="3203848" y="3861048"/>
            <a:ext cx="5184576" cy="172819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Que el culpable perteneciere a una organización o asociación, incluso de carácter transitorio, que tuviese como finalidad la realización de actividades infractoras de derechos de propiedad industrial</a:t>
            </a:r>
            <a:endParaRPr lang="es-ES" altLang="es-ES" sz="1800">
              <a:solidFill>
                <a:srgbClr val="000000"/>
              </a:solidFill>
              <a:latin typeface="Constantia" panose="02030602050306030303" pitchFamily="18" charset="0"/>
            </a:endParaRPr>
          </a:p>
        </p:txBody>
      </p:sp>
      <p:sp>
        <p:nvSpPr>
          <p:cNvPr id="8" name="Rounded Rectangle 7"/>
          <p:cNvSpPr/>
          <p:nvPr/>
        </p:nvSpPr>
        <p:spPr>
          <a:xfrm>
            <a:off x="3203848" y="5877272"/>
            <a:ext cx="5184576" cy="7200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 Que se utilice a menores de 18 años para cometer estos delitos</a:t>
            </a:r>
            <a:endParaRPr lang="es-ES" altLang="es-ES" sz="1800">
              <a:solidFill>
                <a:srgbClr val="000000"/>
              </a:solidFill>
              <a:latin typeface="Constantia" panose="02030602050306030303" pitchFamily="18" charset="0"/>
            </a:endParaRPr>
          </a:p>
        </p:txBody>
      </p:sp>
      <p:sp>
        <p:nvSpPr>
          <p:cNvPr id="9" name="Rounded Rectangle 8"/>
          <p:cNvSpPr/>
          <p:nvPr/>
        </p:nvSpPr>
        <p:spPr>
          <a:xfrm>
            <a:off x="539552" y="4221088"/>
            <a:ext cx="2376264" cy="172819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Pena </a:t>
            </a:r>
            <a:r>
              <a:rPr lang="es-ES" altLang="es-ES" sz="1800">
                <a:solidFill>
                  <a:srgbClr val="000000"/>
                </a:solidFill>
                <a:latin typeface="Constantia" panose="02030602050306030303" pitchFamily="18" charset="0"/>
              </a:rPr>
              <a:t>de </a:t>
            </a:r>
            <a:r>
              <a:rPr lang="es-ES" altLang="es-ES" sz="1800" smtClean="0">
                <a:solidFill>
                  <a:srgbClr val="000000"/>
                </a:solidFill>
                <a:latin typeface="Constantia" panose="02030602050306030303" pitchFamily="18" charset="0"/>
              </a:rPr>
              <a:t>2 </a:t>
            </a:r>
            <a:r>
              <a:rPr lang="es-ES" altLang="es-ES" sz="1800">
                <a:solidFill>
                  <a:srgbClr val="000000"/>
                </a:solidFill>
                <a:latin typeface="Constantia" panose="02030602050306030303" pitchFamily="18" charset="0"/>
              </a:rPr>
              <a:t>a </a:t>
            </a:r>
            <a:r>
              <a:rPr lang="es-ES" altLang="es-ES" sz="1800" smtClean="0">
                <a:solidFill>
                  <a:srgbClr val="000000"/>
                </a:solidFill>
                <a:latin typeface="Constantia" panose="02030602050306030303" pitchFamily="18" charset="0"/>
              </a:rPr>
              <a:t>6 </a:t>
            </a:r>
            <a:r>
              <a:rPr lang="es-ES" altLang="es-ES" sz="1800">
                <a:solidFill>
                  <a:srgbClr val="000000"/>
                </a:solidFill>
                <a:latin typeface="Constantia" panose="02030602050306030303" pitchFamily="18" charset="0"/>
              </a:rPr>
              <a:t>años, multa </a:t>
            </a:r>
            <a:r>
              <a:rPr lang="es-ES" altLang="es-ES" sz="1800">
                <a:solidFill>
                  <a:srgbClr val="000000"/>
                </a:solidFill>
                <a:latin typeface="Constantia" panose="02030602050306030303" pitchFamily="18" charset="0"/>
              </a:rPr>
              <a:t>de </a:t>
            </a:r>
            <a:r>
              <a:rPr lang="es-ES" altLang="es-ES" sz="1800" smtClean="0">
                <a:solidFill>
                  <a:srgbClr val="000000"/>
                </a:solidFill>
                <a:latin typeface="Constantia" panose="02030602050306030303" pitchFamily="18" charset="0"/>
              </a:rPr>
              <a:t>18 </a:t>
            </a:r>
            <a:r>
              <a:rPr lang="es-ES" altLang="es-ES" sz="1800">
                <a:solidFill>
                  <a:srgbClr val="000000"/>
                </a:solidFill>
                <a:latin typeface="Constantia" panose="02030602050306030303" pitchFamily="18" charset="0"/>
              </a:rPr>
              <a:t>a </a:t>
            </a:r>
            <a:r>
              <a:rPr lang="es-ES" altLang="es-ES" sz="1800" smtClean="0">
                <a:solidFill>
                  <a:srgbClr val="000000"/>
                </a:solidFill>
                <a:latin typeface="Constantia" panose="02030602050306030303" pitchFamily="18" charset="0"/>
              </a:rPr>
              <a:t>36 </a:t>
            </a:r>
            <a:r>
              <a:rPr lang="es-ES" altLang="es-ES" sz="1800">
                <a:solidFill>
                  <a:srgbClr val="000000"/>
                </a:solidFill>
                <a:latin typeface="Constantia" panose="02030602050306030303" pitchFamily="18" charset="0"/>
              </a:rPr>
              <a:t>meses e inhabilitación de 2 a 5 años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fontScale="90000"/>
          </a:bodyPr>
          <a:lstStyle/>
          <a:p>
            <a:pPr>
              <a:defRPr/>
            </a:pPr>
            <a:r>
              <a:rPr lang="es-ES_tradnl" dirty="0"/>
              <a:t>Divulgación de patentes secretas</a:t>
            </a:r>
            <a:endParaRPr lang="es-ES" dirty="0"/>
          </a:p>
        </p:txBody>
      </p:sp>
      <p:sp>
        <p:nvSpPr>
          <p:cNvPr id="3" name="Rounded Rectangle 2"/>
          <p:cNvSpPr/>
          <p:nvPr/>
        </p:nvSpPr>
        <p:spPr>
          <a:xfrm>
            <a:off x="467544" y="2204864"/>
            <a:ext cx="1800200" cy="10081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Art. 277</a:t>
            </a:r>
            <a:endParaRPr lang="es-ES" sz="1800" dirty="0"/>
          </a:p>
        </p:txBody>
      </p:sp>
      <p:sp>
        <p:nvSpPr>
          <p:cNvPr id="4" name="Rounded Rectangle 3"/>
          <p:cNvSpPr/>
          <p:nvPr/>
        </p:nvSpPr>
        <p:spPr>
          <a:xfrm>
            <a:off x="2987824" y="2204864"/>
            <a:ext cx="5400600" cy="237626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Será castigado con las penas de prisión de seis meses a dos años y multa de seis a veinticuatro meses, el que intencionadamente haya divulgado la invención objeto de una solicitud de patente secreta, en contravención con lo dispuesto en la legislación de patentes, siempre que ello sea en perjuicio de la defensa nacional</a:t>
            </a:r>
            <a:endParaRPr lang="es-ES" altLang="es-ES" sz="1800">
              <a:solidFill>
                <a:srgbClr val="000000"/>
              </a:solidFill>
              <a:latin typeface="Constantia" panose="02030602050306030303"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539552" y="2132856"/>
            <a:ext cx="7992888"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 castiga la divulgación intencionada de la invención objeto de una solicitud de patente secreta</a:t>
            </a:r>
            <a:endParaRPr lang="es-ES" altLang="es-ES" sz="1800">
              <a:solidFill>
                <a:srgbClr val="000000"/>
              </a:solidFill>
              <a:latin typeface="Constantia" panose="02030602050306030303" pitchFamily="18" charset="0"/>
            </a:endParaRPr>
          </a:p>
        </p:txBody>
      </p:sp>
      <p:sp>
        <p:nvSpPr>
          <p:cNvPr id="4" name="Rounded Rectangle 3"/>
          <p:cNvSpPr/>
          <p:nvPr/>
        </p:nvSpPr>
        <p:spPr>
          <a:xfrm>
            <a:off x="539552" y="3356992"/>
            <a:ext cx="7992888"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Está considerado como un delito contra la defensa nacional</a:t>
            </a:r>
          </a:p>
        </p:txBody>
      </p:sp>
      <p:sp>
        <p:nvSpPr>
          <p:cNvPr id="5" name="Rounded Rectangle 4"/>
          <p:cNvSpPr/>
          <p:nvPr/>
        </p:nvSpPr>
        <p:spPr>
          <a:xfrm>
            <a:off x="539552" y="4653136"/>
            <a:ext cx="7992888"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Divulgar es hacer conocer el objeto de la patente secreta a personas ajenas al círculo de quienes legalmente pueden conocerla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 dirty="0"/>
              <a:t>Bien jurídico</a:t>
            </a:r>
          </a:p>
        </p:txBody>
      </p:sp>
      <p:sp>
        <p:nvSpPr>
          <p:cNvPr id="3" name="Rounded Rectangle 2"/>
          <p:cNvSpPr/>
          <p:nvPr/>
        </p:nvSpPr>
        <p:spPr>
          <a:xfrm>
            <a:off x="2051720" y="2204864"/>
            <a:ext cx="5472608"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sz="1800" dirty="0"/>
              <a:t>El derecho de uso exclusivo que corresponde al titular del derecho de propiedad industrial protegido en cada tipo penal</a:t>
            </a:r>
            <a:endParaRPr lang="es-ES" sz="1800" dirty="0"/>
          </a:p>
        </p:txBody>
      </p:sp>
      <p:sp>
        <p:nvSpPr>
          <p:cNvPr id="4" name="Rounded Rectangle 3"/>
          <p:cNvSpPr/>
          <p:nvPr/>
        </p:nvSpPr>
        <p:spPr>
          <a:xfrm>
            <a:off x="539552" y="3861048"/>
            <a:ext cx="4032448" cy="25202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altLang="es-ES" sz="1800">
                <a:solidFill>
                  <a:srgbClr val="000000"/>
                </a:solidFill>
                <a:latin typeface="Constantia" panose="02030602050306030303" pitchFamily="18" charset="0"/>
              </a:rPr>
              <a:t>Lo determinante de la tutela no es la dimensión individual, los intereses estrictos del titular, sino que se encuentra en la protección de la competencia y en el ámbito de los derechos socioeconómicos</a:t>
            </a:r>
          </a:p>
        </p:txBody>
      </p:sp>
      <p:sp>
        <p:nvSpPr>
          <p:cNvPr id="5" name="Rounded Rectangle 4"/>
          <p:cNvSpPr/>
          <p:nvPr/>
        </p:nvSpPr>
        <p:spPr>
          <a:xfrm>
            <a:off x="5004048" y="3861048"/>
            <a:ext cx="3672408" cy="25202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altLang="es-ES" sz="1800">
                <a:solidFill>
                  <a:srgbClr val="000000"/>
                </a:solidFill>
                <a:latin typeface="Constantia" panose="02030602050306030303" pitchFamily="18" charset="0"/>
              </a:rPr>
              <a:t>En la medida en que la tutela de la misma sirve a la protección de la competencia y del mercado, los empresarios e industriales y los consumidores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fontScale="90000"/>
          </a:bodyPr>
          <a:lstStyle/>
          <a:p>
            <a:pPr>
              <a:defRPr/>
            </a:pPr>
            <a:r>
              <a:rPr lang="es-ES" sz="5400" dirty="0"/>
              <a:t>Falsificación y usurpación de patentes y modelos de utilidad</a:t>
            </a:r>
            <a:endParaRPr lang="es-ES" dirty="0"/>
          </a:p>
        </p:txBody>
      </p:sp>
      <p:sp>
        <p:nvSpPr>
          <p:cNvPr id="3" name="Rounded Rectangle 2"/>
          <p:cNvSpPr/>
          <p:nvPr/>
        </p:nvSpPr>
        <p:spPr>
          <a:xfrm>
            <a:off x="539552" y="2276872"/>
            <a:ext cx="2304256" cy="10081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sz="1800" dirty="0"/>
              <a:t>Art. 273.1</a:t>
            </a:r>
            <a:endParaRPr lang="es-ES" sz="1800" dirty="0"/>
          </a:p>
        </p:txBody>
      </p:sp>
      <p:sp>
        <p:nvSpPr>
          <p:cNvPr id="4" name="Rounded Rectangle 3"/>
          <p:cNvSpPr/>
          <p:nvPr/>
        </p:nvSpPr>
        <p:spPr>
          <a:xfrm>
            <a:off x="3203848" y="2276872"/>
            <a:ext cx="4968552" cy="108012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Se castiga la explotación ilícita de una patente o modelo de utilidad</a:t>
            </a:r>
          </a:p>
        </p:txBody>
      </p:sp>
      <p:sp>
        <p:nvSpPr>
          <p:cNvPr id="5" name="Rounded Rectangle 4"/>
          <p:cNvSpPr/>
          <p:nvPr/>
        </p:nvSpPr>
        <p:spPr>
          <a:xfrm>
            <a:off x="3203848" y="3573016"/>
            <a:ext cx="4968552" cy="158417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Según la Ley de Patentes 11/1986 la patente reconoce el derecho para utilizar exclusivamente una invención en la industria y ofrecer en el comercio y poner en venta objetos fabricados con la misma</a:t>
            </a:r>
          </a:p>
        </p:txBody>
      </p:sp>
      <p:sp>
        <p:nvSpPr>
          <p:cNvPr id="6" name="Rounded Rectangle 5"/>
          <p:cNvSpPr/>
          <p:nvPr/>
        </p:nvSpPr>
        <p:spPr>
          <a:xfrm>
            <a:off x="3203848" y="5373216"/>
            <a:ext cx="4968552"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sz="1800" dirty="0"/>
              <a:t>Los modelos de utilidad son una especie de invenciones de forma que aportan nuevas utilidades al producto</a:t>
            </a:r>
            <a:endParaRPr lang="es-ES" sz="1800" dirty="0"/>
          </a:p>
        </p:txBody>
      </p:sp>
      <p:sp>
        <p:nvSpPr>
          <p:cNvPr id="7" name="Rounded Rectangle 6"/>
          <p:cNvSpPr/>
          <p:nvPr/>
        </p:nvSpPr>
        <p:spPr>
          <a:xfrm>
            <a:off x="467544" y="5373216"/>
            <a:ext cx="2304256"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nSpc>
                <a:spcPct val="90000"/>
              </a:lnSpc>
              <a:defRPr/>
            </a:pPr>
            <a:r>
              <a:rPr lang="es-ES" sz="1800" dirty="0"/>
              <a:t>En ambos caso ha de existir registro</a:t>
            </a:r>
            <a:endParaRPr lang="es-E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539552" y="1772816"/>
            <a:ext cx="8136904"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altLang="es-ES" sz="1800">
                <a:solidFill>
                  <a:srgbClr val="000000"/>
                </a:solidFill>
                <a:latin typeface="Constantia" panose="02030602050306030303" pitchFamily="18" charset="0"/>
              </a:rPr>
              <a:t>Las conductas castigadas vienen a considerar delito la infracción de los derechos de uso exclusivo</a:t>
            </a:r>
          </a:p>
        </p:txBody>
      </p:sp>
      <p:sp>
        <p:nvSpPr>
          <p:cNvPr id="4" name="Rounded Rectangle 3"/>
          <p:cNvSpPr/>
          <p:nvPr/>
        </p:nvSpPr>
        <p:spPr>
          <a:xfrm>
            <a:off x="539552" y="2924944"/>
            <a:ext cx="8136904"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altLang="es-ES" sz="1800">
                <a:solidFill>
                  <a:srgbClr val="000000"/>
                </a:solidFill>
                <a:latin typeface="Constantia" panose="02030602050306030303" pitchFamily="18" charset="0"/>
              </a:rPr>
              <a:t>Todas las conductas van referidas a copias ilícitas del objeto original</a:t>
            </a:r>
          </a:p>
        </p:txBody>
      </p:sp>
      <p:sp>
        <p:nvSpPr>
          <p:cNvPr id="5" name="Rounded Rectangle 4"/>
          <p:cNvSpPr/>
          <p:nvPr/>
        </p:nvSpPr>
        <p:spPr>
          <a:xfrm>
            <a:off x="539552" y="4005064"/>
            <a:ext cx="8136904" cy="7200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Los comportamientos tipificados sólo resultan punibles si se realizan con fines industriales y comerciales</a:t>
            </a:r>
          </a:p>
        </p:txBody>
      </p:sp>
      <p:sp>
        <p:nvSpPr>
          <p:cNvPr id="6" name="Rounded Rectangle 5"/>
          <p:cNvSpPr/>
          <p:nvPr/>
        </p:nvSpPr>
        <p:spPr>
          <a:xfrm>
            <a:off x="539552" y="4941168"/>
            <a:ext cx="8136904" cy="7920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altLang="es-ES" sz="1800">
                <a:solidFill>
                  <a:srgbClr val="000000"/>
                </a:solidFill>
                <a:latin typeface="Constantia" panose="02030602050306030303" pitchFamily="18" charset="0"/>
              </a:rPr>
              <a:t>Quedan exentas las conductas realizadas en el ámbito privado y experimental</a:t>
            </a:r>
          </a:p>
        </p:txBody>
      </p:sp>
      <p:sp>
        <p:nvSpPr>
          <p:cNvPr id="7" name="Rounded Rectangle 6"/>
          <p:cNvSpPr/>
          <p:nvPr/>
        </p:nvSpPr>
        <p:spPr>
          <a:xfrm>
            <a:off x="539552" y="5877272"/>
            <a:ext cx="8136904" cy="7200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s-ES" sz="1800" dirty="0"/>
              <a:t>No es preciso que se produzca un perjuicio alguno</a:t>
            </a:r>
            <a:endParaRPr lang="es-E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8305800" cy="1143000"/>
          </a:xfrm>
        </p:spPr>
        <p:txBody>
          <a:bodyPr/>
          <a:lstStyle/>
          <a:p>
            <a:pPr>
              <a:defRPr/>
            </a:pPr>
            <a:endParaRPr lang="es-ES"/>
          </a:p>
        </p:txBody>
      </p:sp>
      <p:sp>
        <p:nvSpPr>
          <p:cNvPr id="3" name="Rounded Rectangle 2"/>
          <p:cNvSpPr/>
          <p:nvPr/>
        </p:nvSpPr>
        <p:spPr>
          <a:xfrm>
            <a:off x="467544" y="2060848"/>
            <a:ext cx="4104456" cy="367240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altLang="es-ES" sz="1800">
                <a:solidFill>
                  <a:srgbClr val="000000"/>
                </a:solidFill>
                <a:latin typeface="Constantia" panose="02030602050306030303" pitchFamily="18" charset="0"/>
              </a:rPr>
              <a:t>El consentimiento del titular del derecho destipifica el hecho. La antijuricidad desaparece con la caducidad de la patente, que determina la entrada en el dominio público de los inventos, así como la nulidad y agotamiento del derecho de patente o del modelo industrial</a:t>
            </a:r>
          </a:p>
        </p:txBody>
      </p:sp>
      <p:sp>
        <p:nvSpPr>
          <p:cNvPr id="4" name="Rounded Rectangle 3"/>
          <p:cNvSpPr/>
          <p:nvPr/>
        </p:nvSpPr>
        <p:spPr>
          <a:xfrm>
            <a:off x="4932040" y="2060848"/>
            <a:ext cx="3888432" cy="367240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 altLang="es-ES" sz="1800">
                <a:solidFill>
                  <a:srgbClr val="000000"/>
                </a:solidFill>
                <a:latin typeface="Constantia" panose="02030602050306030303" pitchFamily="18" charset="0"/>
              </a:rPr>
              <a:t>La fabricación consiste en la producción no autorizada de objetos patentado, aunque no lleguen a introducirse en el mercado. Basta con que en lo esencial coincidan el objeto original y la copia. Los elementos secundarios o accidentales no son relevantes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467544" y="1196752"/>
            <a:ext cx="8280920" cy="108012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La importación supone la introducción en el mercado nacional de objetos fabricados fuera con violación de una patente o de un modelo de utilidad. No se comprende el mero tránsito de los productos. No es punible la exportación</a:t>
            </a:r>
          </a:p>
        </p:txBody>
      </p:sp>
      <p:sp>
        <p:nvSpPr>
          <p:cNvPr id="4" name="Rounded Rectangle 3"/>
          <p:cNvSpPr/>
          <p:nvPr/>
        </p:nvSpPr>
        <p:spPr>
          <a:xfrm>
            <a:off x="467544" y="2492896"/>
            <a:ext cx="8280920"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La posesión de objetos fabricados con violación del derecho de patente o del modelo de utilidad es constitutiva de delito, siempre que concurra la finalidad comercial o industrial</a:t>
            </a:r>
          </a:p>
        </p:txBody>
      </p:sp>
      <p:sp>
        <p:nvSpPr>
          <p:cNvPr id="5" name="Rounded Rectangle 4"/>
          <p:cNvSpPr/>
          <p:nvPr/>
        </p:nvSpPr>
        <p:spPr>
          <a:xfrm>
            <a:off x="467544" y="3645024"/>
            <a:ext cx="8280920"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La utilización es punible si va acompañada de finalidad típica, incluso si la copia fraudulenta fue adquirida con conciencia de que lo era</a:t>
            </a:r>
          </a:p>
        </p:txBody>
      </p:sp>
      <p:sp>
        <p:nvSpPr>
          <p:cNvPr id="6" name="Rounded Rectangle 5"/>
          <p:cNvSpPr/>
          <p:nvPr/>
        </p:nvSpPr>
        <p:spPr>
          <a:xfrm>
            <a:off x="467544" y="4797152"/>
            <a:ext cx="8280920"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El ofrecimiento ha de ser de objetos fabricados ilícitamente y con finalidad comercial</a:t>
            </a:r>
          </a:p>
        </p:txBody>
      </p:sp>
      <p:sp>
        <p:nvSpPr>
          <p:cNvPr id="7" name="Rounded Rectangle 6"/>
          <p:cNvSpPr/>
          <p:nvPr/>
        </p:nvSpPr>
        <p:spPr>
          <a:xfrm>
            <a:off x="467544" y="5805264"/>
            <a:ext cx="8280920"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La introducción en el mercado incluye todas las actividades no comprendidas en los supuestos anteriores que sirvan para poner los objetos a disposición de industriales, empresarios, comerciantes o consumidores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620713"/>
            <a:ext cx="8305800" cy="1143000"/>
          </a:xfrm>
        </p:spPr>
        <p:txBody>
          <a:bodyPr/>
          <a:lstStyle/>
          <a:p>
            <a:pPr>
              <a:defRPr/>
            </a:pPr>
            <a:endParaRPr lang="es-ES"/>
          </a:p>
        </p:txBody>
      </p:sp>
      <p:sp>
        <p:nvSpPr>
          <p:cNvPr id="3" name="Rounded Rectangle 2"/>
          <p:cNvSpPr/>
          <p:nvPr/>
        </p:nvSpPr>
        <p:spPr>
          <a:xfrm>
            <a:off x="467544" y="1988840"/>
            <a:ext cx="8280920"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El dolo ha de comprender el conocimiento de que se trata de un derecho registrado, que otorga a otro el derecho de uso exclusivo de la patente o del modelo de utilidad</a:t>
            </a:r>
            <a:endParaRPr lang="es-ES" sz="1800" dirty="0"/>
          </a:p>
        </p:txBody>
      </p:sp>
      <p:sp>
        <p:nvSpPr>
          <p:cNvPr id="4" name="Rounded Rectangle 3"/>
          <p:cNvSpPr/>
          <p:nvPr/>
        </p:nvSpPr>
        <p:spPr>
          <a:xfrm>
            <a:off x="467544" y="3212976"/>
            <a:ext cx="8280920"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El desconocimiento de la existencia de una inscripción registral será un caso de error</a:t>
            </a:r>
            <a:endParaRPr lang="es-ES" altLang="es-ES" sz="1800">
              <a:solidFill>
                <a:srgbClr val="000000"/>
              </a:solidFill>
              <a:latin typeface="Constantia" panose="02030602050306030303" pitchFamily="18" charset="0"/>
            </a:endParaRPr>
          </a:p>
        </p:txBody>
      </p:sp>
      <p:sp>
        <p:nvSpPr>
          <p:cNvPr id="5" name="Rounded Rectangle 4"/>
          <p:cNvSpPr/>
          <p:nvPr/>
        </p:nvSpPr>
        <p:spPr>
          <a:xfrm>
            <a:off x="467544" y="4437112"/>
            <a:ext cx="8280920" cy="7920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t>Si se ha asesorado con ingenieros industriales excluye el dolo</a:t>
            </a:r>
            <a:endParaRPr lang="es-E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467544" y="2204864"/>
            <a:ext cx="2376264"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1800" dirty="0">
                <a:latin typeface="Calibri" charset="0"/>
              </a:rPr>
              <a:t>Art. 273.3</a:t>
            </a:r>
            <a:endParaRPr lang="es-ES" sz="1800" dirty="0"/>
          </a:p>
        </p:txBody>
      </p:sp>
      <p:sp>
        <p:nvSpPr>
          <p:cNvPr id="4" name="Rounded Rectangle 3"/>
          <p:cNvSpPr/>
          <p:nvPr/>
        </p:nvSpPr>
        <p:spPr>
          <a:xfrm>
            <a:off x="3563888" y="2204864"/>
            <a:ext cx="5184576" cy="26642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Será castigado con las mismas penas el que realice cualquiera de los actos tipificados en el párrafo primero de este artículo concurriendo iguales circunstancias en relación con objetos amparados en favor de tercero por un modelo o dibujo industrial o artístico o topografía de un producto semiconductor</a:t>
            </a:r>
            <a:endParaRPr lang="es-ES" altLang="es-ES" sz="1800">
              <a:solidFill>
                <a:srgbClr val="000000"/>
              </a:solidFill>
              <a:latin typeface="Constantia" panose="02030602050306030303"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365</TotalTime>
  <Words>1840</Words>
  <Application>Microsoft Office PowerPoint</Application>
  <PresentationFormat>Presentación en pantalla (4:3)</PresentationFormat>
  <Paragraphs>101</Paragraphs>
  <Slides>26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Arial</vt:lpstr>
      <vt:lpstr>MS PGothic</vt:lpstr>
      <vt:lpstr>Calibri</vt:lpstr>
      <vt:lpstr>Constantia</vt:lpstr>
      <vt:lpstr>Wingdings 2</vt:lpstr>
      <vt:lpstr>Flujo</vt:lpstr>
      <vt:lpstr>Protección penal de la propiedad industrial</vt:lpstr>
      <vt:lpstr>Presentación de PowerPoint</vt:lpstr>
      <vt:lpstr>Bien jurídico</vt:lpstr>
      <vt:lpstr>Falsificación y usurpación de patentes y modelos de utilidad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Falsificación e imitación de marcas y signos distintivos</vt:lpstr>
      <vt:lpstr>Presentación de PowerPoint</vt:lpstr>
      <vt:lpstr>Presentación de PowerPoint</vt:lpstr>
      <vt:lpstr>Presentación de PowerPoint</vt:lpstr>
      <vt:lpstr>Presentación de PowerPoint</vt:lpstr>
      <vt:lpstr>Tenencia o uso indebido de marcas o signos distintivos</vt:lpstr>
      <vt:lpstr>Presentación de PowerPoint</vt:lpstr>
      <vt:lpstr>Protección de obtenciones vegetales</vt:lpstr>
      <vt:lpstr>Presentación de PowerPoint</vt:lpstr>
      <vt:lpstr>Uso indebido de denominaciones de origen o de indicaciones geográficas representativas de una calidad determinada</vt:lpstr>
      <vt:lpstr>Presentación de PowerPoint</vt:lpstr>
      <vt:lpstr>Presentación de PowerPoint</vt:lpstr>
      <vt:lpstr>Presentación de PowerPoint</vt:lpstr>
      <vt:lpstr>Divulgación de patentes secretas</vt:lpstr>
      <vt:lpstr>Presentación de PowerPoint</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Protección penal de la propiedad industrial</dc:title>
  <dc:creator>Chicharra</dc:creator>
  <cp:lastModifiedBy>Javier Valls</cp:lastModifiedBy>
  <cp:revision>51</cp:revision>
  <dcterms:created xsi:type="dcterms:W3CDTF">2008-12-01T16:00:40Z</dcterms:created>
  <dcterms:modified xsi:type="dcterms:W3CDTF">2016-04-28T13:32:40Z</dcterms:modified>
</cp:coreProperties>
</file>